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8" r:id="rId5"/>
    <p:sldId id="272" r:id="rId6"/>
    <p:sldId id="277" r:id="rId7"/>
    <p:sldId id="279" r:id="rId8"/>
    <p:sldId id="257" r:id="rId9"/>
    <p:sldId id="267" r:id="rId10"/>
    <p:sldId id="268" r:id="rId11"/>
    <p:sldId id="269" r:id="rId12"/>
    <p:sldId id="271" r:id="rId13"/>
    <p:sldId id="280" r:id="rId14"/>
    <p:sldId id="27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0ED912-0298-6BFE-5AB6-60CE17180D35}" name="Laura White" initials="LW" userId="S::laura.white@esafety.gov.au::d0c0ba01-c64e-4ff3-aaaa-c154197b9185" providerId="AD"/>
  <p188:author id="{DA851981-2F81-679D-F2E2-192591508E7B}" name="Bailey McNee" initials="BM" userId="S::bailey.mcnee@esafety.gov.au::637f318e-fc49-4a76-9778-a7c6db7c8d77" providerId="AD"/>
  <p188:author id="{33D42E9C-67D6-0879-DCA5-861C80A4D456}" name="Jasmine Ng" initials="JN" userId="S::Jasmine.Ng@esafety.gov.au::48846e97-76ab-452b-88ef-1ff2c1acd9b1" providerId="AD"/>
  <p188:author id="{45C5EFDF-4252-DEE4-7312-B3E84D5673F8}" name="Rachel Ganino" initials="RG" userId="S::rachel.ganino@esafety.gov.au::af4ace6b-0fd5-42a6-b8c9-ba7554d90a32" providerId="AD"/>
  <p188:author id="{15BAD1F8-D9E8-DA69-6D3E-7B1531F45274}" name="Rachel Ganino" initials="" userId="S::Rachel.Ganino@eSafety.gov.au::af4ace6b-0fd5-42a6-b8c9-ba7554d90a3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AED5"/>
    <a:srgbClr val="F3A3BC"/>
    <a:srgbClr val="F5E78A"/>
    <a:srgbClr val="E7EB7B"/>
    <a:srgbClr val="EBDD66"/>
    <a:srgbClr val="02182E"/>
    <a:srgbClr val="60CDC9"/>
    <a:srgbClr val="FF779F"/>
    <a:srgbClr val="D5689F"/>
    <a:srgbClr val="CF77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B9F44F-D3F4-F4BC-262B-76C69C2235C1}" v="11" dt="2025-11-18T23:43:19.816"/>
    <p1510:client id="{57187637-37AE-43B6-8D5C-9755C97ADA95}" v="8" dt="2025-11-18T06:13:32.983"/>
    <p1510:client id="{FFD71FC0-DCF8-F84A-8FB9-DE350927CB08}" v="45" dt="2025-11-18T03:42:21.0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0576"/>
    <p:restoredTop sz="84590" autoAdjust="0"/>
  </p:normalViewPr>
  <p:slideViewPr>
    <p:cSldViewPr snapToGrid="0">
      <p:cViewPr varScale="1">
        <p:scale>
          <a:sx n="87" d="100"/>
          <a:sy n="87" d="100"/>
        </p:scale>
        <p:origin x="108" y="1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AC428E-73B4-FC4D-A18F-DF52A2BF8F28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CA9D6-F039-DD47-8DAD-08E4298CE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09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Hello and welcome everyone to our Safer Internet Day presentation created by the eSafety Commissioner.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A9D6-F039-DD47-8DAD-08E4298CEE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36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444444"/>
                </a:solidFill>
              </a:rPr>
              <a:t>To wrap up, here are </a:t>
            </a:r>
            <a:r>
              <a:rPr lang="en-US" dirty="0" err="1">
                <a:solidFill>
                  <a:srgbClr val="444444"/>
                </a:solidFill>
              </a:rPr>
              <a:t>eSafety’s</a:t>
            </a:r>
            <a:r>
              <a:rPr lang="en-US" dirty="0">
                <a:solidFill>
                  <a:srgbClr val="444444"/>
                </a:solidFill>
              </a:rPr>
              <a:t> top suggestions to get involved in Safer Internet Day: </a:t>
            </a:r>
            <a:endParaRPr lang="en-US" dirty="0"/>
          </a:p>
          <a:p>
            <a:r>
              <a:rPr lang="en-US" dirty="0">
                <a:solidFill>
                  <a:srgbClr val="444444"/>
                </a:solidFill>
              </a:rPr>
              <a:t> </a:t>
            </a:r>
            <a:endParaRPr lang="en-US" dirty="0"/>
          </a:p>
          <a:p>
            <a:pPr marL="171450" indent="-171450">
              <a:buFont typeface="Calibri"/>
              <a:buChar char="-"/>
            </a:pPr>
            <a:r>
              <a:rPr lang="en-US" dirty="0">
                <a:solidFill>
                  <a:srgbClr val="444444"/>
                </a:solidFill>
              </a:rPr>
              <a:t>Download the resources and promote the assets to your community. </a:t>
            </a:r>
            <a:endParaRPr lang="en-US">
              <a:solidFill>
                <a:srgbClr val="000000"/>
              </a:solidFill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solidFill>
                  <a:srgbClr val="444444"/>
                </a:solidFill>
              </a:rPr>
              <a:t>Support Safer Internet Day on social using #SID2026 and #SaferInternet Day [Tag @eSafetyOffice so we can share your post too] </a:t>
            </a:r>
            <a:endParaRPr lang="en-US">
              <a:solidFill>
                <a:srgbClr val="000000"/>
              </a:solidFill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solidFill>
                  <a:srgbClr val="444444"/>
                </a:solidFill>
              </a:rPr>
              <a:t>Use </a:t>
            </a:r>
            <a:r>
              <a:rPr lang="en-US" err="1">
                <a:solidFill>
                  <a:srgbClr val="444444"/>
                </a:solidFill>
              </a:rPr>
              <a:t>eSafety’s</a:t>
            </a:r>
            <a:r>
              <a:rPr lang="en-US" dirty="0">
                <a:solidFill>
                  <a:srgbClr val="444444"/>
                </a:solidFill>
              </a:rPr>
              <a:t> Quiz to test your online safety knowledge </a:t>
            </a:r>
            <a:endParaRPr lang="en-US">
              <a:solidFill>
                <a:srgbClr val="000000"/>
              </a:solidFill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solidFill>
                  <a:srgbClr val="444444"/>
                </a:solidFill>
              </a:rPr>
              <a:t>Register for </a:t>
            </a:r>
            <a:r>
              <a:rPr lang="en-US" dirty="0" err="1">
                <a:solidFill>
                  <a:srgbClr val="444444"/>
                </a:solidFill>
              </a:rPr>
              <a:t>eSafety's</a:t>
            </a:r>
            <a:r>
              <a:rPr lang="en-US" dirty="0">
                <a:solidFill>
                  <a:srgbClr val="444444"/>
                </a:solidFill>
              </a:rPr>
              <a:t> parent and carer webinar and invite three people you know </a:t>
            </a:r>
            <a:endParaRPr lang="en-US">
              <a:solidFill>
                <a:srgbClr val="000000"/>
              </a:solidFill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solidFill>
                  <a:srgbClr val="444444"/>
                </a:solidFill>
              </a:rPr>
              <a:t>Use the </a:t>
            </a:r>
            <a:r>
              <a:rPr lang="en-US" dirty="0" err="1">
                <a:solidFill>
                  <a:srgbClr val="444444"/>
                </a:solidFill>
              </a:rPr>
              <a:t>eSafety</a:t>
            </a:r>
            <a:r>
              <a:rPr lang="en-US" dirty="0">
                <a:solidFill>
                  <a:srgbClr val="444444"/>
                </a:solidFill>
              </a:rPr>
              <a:t> Zoom or Teams background at work 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>
                <a:solidFill>
                  <a:srgbClr val="444444"/>
                </a:solidFill>
              </a:rPr>
              <a:t> </a:t>
            </a:r>
            <a:endParaRPr lang="en-US" dirty="0"/>
          </a:p>
          <a:p>
            <a:r>
              <a:rPr lang="en-US" dirty="0">
                <a:solidFill>
                  <a:srgbClr val="444444"/>
                </a:solidFill>
              </a:rPr>
              <a:t>Find everything you need at eSafety.gov.au/SID. </a:t>
            </a:r>
            <a:endParaRPr lang="en-US" dirty="0"/>
          </a:p>
          <a:p>
            <a:r>
              <a:rPr lang="en-US" dirty="0">
                <a:solidFill>
                  <a:srgbClr val="444444"/>
                </a:solidFill>
              </a:rPr>
              <a:t> </a:t>
            </a:r>
            <a:endParaRPr lang="en-US" dirty="0"/>
          </a:p>
          <a:p>
            <a:r>
              <a:rPr lang="en-US" dirty="0">
                <a:solidFill>
                  <a:srgbClr val="444444"/>
                </a:solidFill>
              </a:rPr>
              <a:t> </a:t>
            </a:r>
            <a:endParaRPr lang="en-US" dirty="0"/>
          </a:p>
          <a:p>
            <a:r>
              <a:rPr lang="en-US" dirty="0">
                <a:solidFill>
                  <a:srgbClr val="444444"/>
                </a:solidFill>
              </a:rPr>
              <a:t> </a:t>
            </a:r>
            <a:endParaRPr lang="en-US" dirty="0"/>
          </a:p>
          <a:p>
            <a:r>
              <a:rPr lang="en-US" dirty="0">
                <a:solidFill>
                  <a:srgbClr val="444444"/>
                </a:solidFill>
              </a:rPr>
              <a:t> </a:t>
            </a:r>
            <a:endParaRPr lang="en-US" dirty="0"/>
          </a:p>
          <a:p>
            <a:r>
              <a:rPr lang="en-US" dirty="0">
                <a:solidFill>
                  <a:srgbClr val="444444"/>
                </a:solidFill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A9D6-F039-DD47-8DAD-08E4298CEE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19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Thank you! </a:t>
            </a:r>
          </a:p>
          <a:p>
            <a:endParaRPr lang="en-AU" dirty="0"/>
          </a:p>
          <a:p>
            <a:r>
              <a:rPr lang="en-AU" dirty="0"/>
              <a:t>If you want to know more about </a:t>
            </a:r>
            <a:r>
              <a:rPr lang="en-AU" dirty="0" err="1"/>
              <a:t>eSafety</a:t>
            </a:r>
            <a:r>
              <a:rPr lang="en-AU" dirty="0"/>
              <a:t> and how you can </a:t>
            </a:r>
            <a:r>
              <a:rPr lang="en-AU" dirty="0" err="1"/>
              <a:t>priotise</a:t>
            </a:r>
            <a:r>
              <a:rPr lang="en-AU" dirty="0"/>
              <a:t> online safety at your workplace, visit eSafety.gov.au</a:t>
            </a:r>
            <a:endParaRPr lang="en-AU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A9D6-F039-DD47-8DAD-08E4298CEE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22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444444"/>
                </a:solidFill>
              </a:rPr>
              <a:t>The </a:t>
            </a:r>
            <a:r>
              <a:rPr lang="en-US" err="1">
                <a:solidFill>
                  <a:srgbClr val="444444"/>
                </a:solidFill>
              </a:rPr>
              <a:t>eSafety</a:t>
            </a:r>
            <a:r>
              <a:rPr lang="en-US">
                <a:solidFill>
                  <a:srgbClr val="444444"/>
                </a:solidFill>
              </a:rPr>
              <a:t> Commissioner (eSafety) is Australia’s independent regulator and educator for online safety – the first in the world. Their purpose is to help safeguard all Australians from online harms and to promote safer, more positive online experiences through: </a:t>
            </a:r>
            <a:endParaRPr lang="en-US"/>
          </a:p>
          <a:p>
            <a:r>
              <a:rPr lang="en-US" dirty="0">
                <a:solidFill>
                  <a:srgbClr val="444444"/>
                </a:solidFill>
              </a:rPr>
              <a:t> </a:t>
            </a:r>
            <a:endParaRPr lang="en-US" dirty="0"/>
          </a:p>
          <a:p>
            <a:pPr marL="171450" indent="-171450">
              <a:buFont typeface="Calibri"/>
              <a:buChar char="-"/>
            </a:pPr>
            <a:r>
              <a:rPr lang="en-US" dirty="0">
                <a:solidFill>
                  <a:srgbClr val="444444"/>
                </a:solidFill>
              </a:rPr>
              <a:t>educating people about online safety risks, how to be safe online, and where to go for help through programs and resources </a:t>
            </a:r>
            <a:endParaRPr lang="en-US">
              <a:solidFill>
                <a:srgbClr val="000000"/>
              </a:solidFill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solidFill>
                  <a:srgbClr val="444444"/>
                </a:solidFill>
              </a:rPr>
              <a:t>helping remove harmful content such as cyberbullying of children and young people, adult cyber abuse, revenge porn or image-based abuse, and illegal and restricted content through their regulatory schemes </a:t>
            </a:r>
            <a:endParaRPr lang="en-US">
              <a:solidFill>
                <a:srgbClr val="000000"/>
              </a:solidFill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solidFill>
                  <a:srgbClr val="444444"/>
                </a:solidFill>
              </a:rPr>
              <a:t>identifying emerging risks and ensuring tech companies </a:t>
            </a:r>
            <a:r>
              <a:rPr lang="en-US" dirty="0" err="1">
                <a:solidFill>
                  <a:srgbClr val="444444"/>
                </a:solidFill>
              </a:rPr>
              <a:t>minimise</a:t>
            </a:r>
            <a:r>
              <a:rPr lang="en-US" dirty="0">
                <a:solidFill>
                  <a:srgbClr val="444444"/>
                </a:solidFill>
              </a:rPr>
              <a:t> harm. 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solidFill>
                  <a:srgbClr val="444444"/>
                </a:solidFill>
              </a:rPr>
              <a:t> </a:t>
            </a:r>
            <a:endParaRPr lang="en-US" dirty="0"/>
          </a:p>
          <a:p>
            <a:r>
              <a:rPr lang="en-US" dirty="0">
                <a:solidFill>
                  <a:srgbClr val="444444"/>
                </a:solidFill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A9D6-F039-DD47-8DAD-08E4298CEE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43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Safer Internet Day is a global day of action bringing communities, schools, organisations and families from more than 180 countries together to raise awareness of online safety issues and work toward a safer internet. The eSafety Commissioner leads the day in Australia. </a:t>
            </a:r>
            <a:endParaRPr lang="en-US"/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r>
              <a:rPr lang="en-AU" dirty="0"/>
              <a:t>Safer Internet Day is a national moment to kickstart the year with an online safety focus – bringing online safety into every workplace and home. </a:t>
            </a:r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r>
              <a:rPr lang="en-AU"/>
              <a:t>Everyone can take practical steps, including engaging in online safety education, practicing respectful behaviour online, reporting online abuse and sharing online safety resources with others. </a:t>
            </a:r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r>
              <a:rPr lang="en-AU" dirty="0"/>
              <a:t>We all have a role to play in fostering safer online spaces by being kind, respectful, and addressing harmful content when we see it.  </a:t>
            </a:r>
            <a:endParaRPr lang="en-AU" dirty="0">
              <a:ea typeface="Calibri"/>
              <a:cs typeface="Calibri"/>
            </a:endParaRPr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endParaRPr lang="en-AU" b="0" i="0" dirty="0">
              <a:effectLst/>
              <a:latin typeface="Work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A9D6-F039-DD47-8DAD-08E4298CEE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21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So, to help make a difference, here are five simple ways that can help you contribute to a safer, more positive internet. Share these important online safety messages with your colleagues, customers, family and friends. </a:t>
            </a:r>
            <a:r>
              <a:rPr lang="en-AU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AU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A9D6-F039-DD47-8DAD-08E4298CEE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70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AU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Tip 1 – Be kind: practice respect, empathy and kindness. </a:t>
            </a:r>
            <a:r>
              <a:rPr lang="en-US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AU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GB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While it might sound basic, this is the behaviour we need to counteract the negativity we can see online. </a:t>
            </a:r>
            <a:r>
              <a:rPr lang="en-US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GB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GB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Being kind online doesn’t just make individual interactions better; it contributes to a larger cultural shift that makes the internet a safer, more positive place for everyone. </a:t>
            </a:r>
            <a:r>
              <a:rPr lang="en-US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AU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endParaRPr lang="en-AU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A9D6-F039-DD47-8DAD-08E4298CEE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01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444444"/>
                </a:solidFill>
              </a:rPr>
              <a:t>Tip 2 –  Balance your time online and be conscious of the content you consume and share </a:t>
            </a:r>
            <a:endParaRPr lang="en-US"/>
          </a:p>
          <a:p>
            <a:r>
              <a:rPr lang="en-US" dirty="0">
                <a:solidFill>
                  <a:srgbClr val="444444"/>
                </a:solidFill>
              </a:rPr>
              <a:t> </a:t>
            </a:r>
            <a:endParaRPr lang="en-US" dirty="0"/>
          </a:p>
          <a:p>
            <a:r>
              <a:rPr lang="en-US" dirty="0">
                <a:solidFill>
                  <a:srgbClr val="444444"/>
                </a:solidFill>
              </a:rPr>
              <a:t>Make space for offline connection, rest </a:t>
            </a:r>
            <a:r>
              <a:rPr lang="en-US" dirty="0" err="1">
                <a:solidFill>
                  <a:srgbClr val="444444"/>
                </a:solidFill>
              </a:rPr>
              <a:t>andreflection</a:t>
            </a:r>
            <a:r>
              <a:rPr lang="en-US" dirty="0">
                <a:solidFill>
                  <a:srgbClr val="444444"/>
                </a:solidFill>
              </a:rPr>
              <a:t>. </a:t>
            </a:r>
            <a:endParaRPr lang="en-US" dirty="0"/>
          </a:p>
          <a:p>
            <a:r>
              <a:rPr lang="en-US" dirty="0">
                <a:solidFill>
                  <a:srgbClr val="444444"/>
                </a:solidFill>
              </a:rPr>
              <a:t> </a:t>
            </a:r>
            <a:endParaRPr lang="en-US" dirty="0"/>
          </a:p>
          <a:p>
            <a:r>
              <a:rPr lang="en-US">
                <a:solidFill>
                  <a:srgbClr val="444444"/>
                </a:solidFill>
              </a:rPr>
              <a:t>Spending too much time online canaffect you in real life and yourrelationships. Ensure to make space foroffline connection, rest and reflection tofully live in the moment.  </a:t>
            </a:r>
            <a:endParaRPr lang="en-US"/>
          </a:p>
          <a:p>
            <a:r>
              <a:rPr lang="en-US" dirty="0">
                <a:solidFill>
                  <a:srgbClr val="444444"/>
                </a:solidFill>
              </a:rPr>
              <a:t> </a:t>
            </a:r>
            <a:endParaRPr lang="en-US" dirty="0"/>
          </a:p>
          <a:p>
            <a:r>
              <a:rPr lang="en-US" dirty="0">
                <a:solidFill>
                  <a:srgbClr val="444444"/>
                </a:solidFill>
              </a:rPr>
              <a:t> </a:t>
            </a:r>
            <a:endParaRPr lang="en-US" dirty="0"/>
          </a:p>
          <a:p>
            <a:endParaRPr lang="en-US" dirty="0">
              <a:solidFill>
                <a:srgbClr val="444444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A9D6-F039-DD47-8DAD-08E4298CEE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00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444444"/>
                </a:solidFill>
              </a:rPr>
              <a:t>Tip 3 – Speak up - Report online abuse and harmful content </a:t>
            </a:r>
            <a:endParaRPr lang="en-US" dirty="0"/>
          </a:p>
          <a:p>
            <a:r>
              <a:rPr lang="en-US" dirty="0">
                <a:solidFill>
                  <a:srgbClr val="444444"/>
                </a:solidFill>
              </a:rPr>
              <a:t> </a:t>
            </a:r>
            <a:endParaRPr lang="en-US" dirty="0"/>
          </a:p>
          <a:p>
            <a:r>
              <a:rPr lang="en-US" dirty="0" err="1">
                <a:solidFill>
                  <a:srgbClr val="444444"/>
                </a:solidFill>
              </a:rPr>
              <a:t>eSafety</a:t>
            </a:r>
            <a:r>
              <a:rPr lang="en-US" dirty="0">
                <a:solidFill>
                  <a:srgbClr val="444444"/>
                </a:solidFill>
              </a:rPr>
              <a:t> helps Australians prevent and deal with harm caused by serious online abuse or illegal and restricted content. </a:t>
            </a:r>
            <a:endParaRPr lang="en-US" dirty="0"/>
          </a:p>
          <a:p>
            <a:r>
              <a:rPr lang="en-US" dirty="0">
                <a:solidFill>
                  <a:srgbClr val="444444"/>
                </a:solidFill>
              </a:rPr>
              <a:t> </a:t>
            </a:r>
            <a:endParaRPr lang="en-US" dirty="0"/>
          </a:p>
          <a:p>
            <a:r>
              <a:rPr lang="en-US" dirty="0">
                <a:solidFill>
                  <a:srgbClr val="444444"/>
                </a:solidFill>
              </a:rPr>
              <a:t>Collect evidence and then report the harmful material to the platform, and </a:t>
            </a:r>
            <a:r>
              <a:rPr lang="en-US" dirty="0" err="1">
                <a:solidFill>
                  <a:srgbClr val="444444"/>
                </a:solidFill>
              </a:rPr>
              <a:t>eSafety</a:t>
            </a:r>
            <a:r>
              <a:rPr lang="en-US" dirty="0">
                <a:solidFill>
                  <a:srgbClr val="444444"/>
                </a:solidFill>
              </a:rPr>
              <a:t>. Depending on the situation, you can also report it to police. In the most serious cases, when the platform does not help, </a:t>
            </a:r>
            <a:r>
              <a:rPr lang="en-US" dirty="0" err="1">
                <a:solidFill>
                  <a:srgbClr val="444444"/>
                </a:solidFill>
              </a:rPr>
              <a:t>eSafety</a:t>
            </a:r>
            <a:r>
              <a:rPr lang="en-US" dirty="0">
                <a:solidFill>
                  <a:srgbClr val="444444"/>
                </a:solidFill>
              </a:rPr>
              <a:t> can intervene. </a:t>
            </a:r>
            <a:endParaRPr lang="en-US" dirty="0"/>
          </a:p>
          <a:p>
            <a:r>
              <a:rPr lang="en-US" dirty="0">
                <a:solidFill>
                  <a:srgbClr val="444444"/>
                </a:solidFill>
              </a:rPr>
              <a:t> </a:t>
            </a:r>
            <a:endParaRPr lang="en-US" dirty="0"/>
          </a:p>
          <a:p>
            <a:r>
              <a:rPr lang="en-US" dirty="0">
                <a:solidFill>
                  <a:srgbClr val="444444"/>
                </a:solidFill>
              </a:rPr>
              <a:t> </a:t>
            </a:r>
            <a:endParaRPr lang="en-US" dirty="0"/>
          </a:p>
          <a:p>
            <a:r>
              <a:rPr lang="en-US" dirty="0">
                <a:solidFill>
                  <a:srgbClr val="444444"/>
                </a:solidFill>
              </a:rPr>
              <a:t> </a:t>
            </a:r>
            <a:endParaRPr lang="en-US" dirty="0"/>
          </a:p>
          <a:p>
            <a:r>
              <a:rPr lang="en-US" dirty="0">
                <a:solidFill>
                  <a:srgbClr val="444444"/>
                </a:solidFill>
              </a:rPr>
              <a:t> </a:t>
            </a:r>
            <a:endParaRPr lang="en-US" dirty="0"/>
          </a:p>
          <a:p>
            <a:r>
              <a:rPr lang="en-US" dirty="0">
                <a:solidFill>
                  <a:srgbClr val="444444"/>
                </a:solidFill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A9D6-F039-DD47-8DAD-08E4298CEE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51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Tip 4 – Protect your space </a:t>
            </a:r>
            <a:endParaRPr lang="en-US"/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r>
              <a:rPr lang="en-AU"/>
              <a:t>Take steps to keep your online accounts and devices secure. Use strong, unique passwords, turn on multi-factor authentication, and keep your software up to date. Be mindful of what you share and help others learn these practices too. </a:t>
            </a:r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r>
              <a:rPr lang="en-AU"/>
              <a:t>Protecting your space reduces the risk of scams, hacks, and data breaches. When you stay secure, you help build a safer, more supportive online community. </a:t>
            </a:r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A9D6-F039-DD47-8DAD-08E4298CEE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2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ED4DA-4720-F067-5E94-FCE427ED3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0356AE-9863-5671-5C68-5D4ABB113D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325255-45E3-B4A3-6082-A15462240F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Tip 5 – Start the conversation </a:t>
            </a:r>
            <a:endParaRPr lang="en-US"/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r>
              <a:rPr lang="en-AU" dirty="0"/>
              <a:t>Engage in discussions about online safety with your networks and communities, family, friends and colleagues. </a:t>
            </a:r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r>
              <a:rPr lang="en-AU" dirty="0"/>
              <a:t>It’s never too early or too late to start talking about online safety. Having these conversations raises awareness of risks and responsibilities, builds support and fosters a collective commitment to a safer, more positive online environment. </a:t>
            </a:r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AB655B-D9B2-2A3D-D5E4-C1F73074D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A9D6-F039-DD47-8DAD-08E4298CEE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76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1743BE-1BF3-B927-149F-352EEDFA8F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98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3AE23-56BB-6C85-A629-585BFD05C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E78643-E565-1CDF-F33C-97545372C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8A892-150E-F97E-F81D-0CC67CC36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8615-B097-9B43-8BA7-94A7FAB6C01A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BC968-AB49-9BE8-7EF6-DBE004782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21944-2A1D-D70D-8CC6-4A7294621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2A2E4-13F8-4C47-93A2-2EEE2005E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C29AD7-FF5B-0885-839B-653C593255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F7E58A-33FF-9D9F-A723-5149BD924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7A033-9B0C-E25A-272C-C13B043CF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8615-B097-9B43-8BA7-94A7FAB6C01A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0F977-663D-A580-5AC4-F246E6F7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F8FC7-E3E9-FAE3-A99B-DF44BF64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2A2E4-13F8-4C47-93A2-2EEE2005E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35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Pad">
    <p:bg>
      <p:bgPr>
        <a:solidFill>
          <a:srgbClr val="071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4832734-F94C-469E-B2B0-6CBDC20691B7}"/>
              </a:ext>
            </a:extLst>
          </p:cNvPr>
          <p:cNvGrpSpPr/>
          <p:nvPr userDrawn="1"/>
        </p:nvGrpSpPr>
        <p:grpSpPr>
          <a:xfrm rot="10800000" flipH="1" flipV="1">
            <a:off x="1" y="2538682"/>
            <a:ext cx="10391073" cy="4116121"/>
            <a:chOff x="0" y="3120391"/>
            <a:chExt cx="5107305" cy="2023110"/>
          </a:xfrm>
        </p:grpSpPr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27AFBAE8-BB8E-4F10-A04E-D3687B4DEA01}"/>
                </a:ext>
              </a:extLst>
            </p:cNvPr>
            <p:cNvSpPr/>
            <p:nvPr/>
          </p:nvSpPr>
          <p:spPr>
            <a:xfrm>
              <a:off x="0" y="3120391"/>
              <a:ext cx="5107305" cy="2023109"/>
            </a:xfrm>
            <a:custGeom>
              <a:avLst/>
              <a:gdLst>
                <a:gd name="connsiteX0" fmla="*/ 4336733 w 5107305"/>
                <a:gd name="connsiteY0" fmla="*/ 1138238 h 2023109"/>
                <a:gd name="connsiteX1" fmla="*/ 3374708 w 5107305"/>
                <a:gd name="connsiteY1" fmla="*/ 970598 h 2023109"/>
                <a:gd name="connsiteX2" fmla="*/ 1797368 w 5107305"/>
                <a:gd name="connsiteY2" fmla="*/ 792480 h 2023109"/>
                <a:gd name="connsiteX3" fmla="*/ 554355 w 5107305"/>
                <a:gd name="connsiteY3" fmla="*/ 418148 h 2023109"/>
                <a:gd name="connsiteX4" fmla="*/ 0 w 5107305"/>
                <a:gd name="connsiteY4" fmla="*/ 0 h 2023109"/>
                <a:gd name="connsiteX5" fmla="*/ 0 w 5107305"/>
                <a:gd name="connsiteY5" fmla="*/ 2023110 h 2023109"/>
                <a:gd name="connsiteX6" fmla="*/ 5107305 w 5107305"/>
                <a:gd name="connsiteY6" fmla="*/ 2023110 h 2023109"/>
                <a:gd name="connsiteX7" fmla="*/ 5073968 w 5107305"/>
                <a:gd name="connsiteY7" fmla="*/ 1920240 h 2023109"/>
                <a:gd name="connsiteX8" fmla="*/ 4336733 w 5107305"/>
                <a:gd name="connsiteY8" fmla="*/ 1138238 h 202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7305" h="2023109">
                  <a:moveTo>
                    <a:pt x="4336733" y="1138238"/>
                  </a:moveTo>
                  <a:cubicBezTo>
                    <a:pt x="4036695" y="1007745"/>
                    <a:pt x="3701415" y="989648"/>
                    <a:pt x="3374708" y="970598"/>
                  </a:cubicBezTo>
                  <a:cubicBezTo>
                    <a:pt x="2847023" y="939165"/>
                    <a:pt x="2316480" y="889635"/>
                    <a:pt x="1797368" y="792480"/>
                  </a:cubicBezTo>
                  <a:cubicBezTo>
                    <a:pt x="1270635" y="693420"/>
                    <a:pt x="924878" y="599123"/>
                    <a:pt x="554355" y="418148"/>
                  </a:cubicBezTo>
                  <a:cubicBezTo>
                    <a:pt x="251460" y="270510"/>
                    <a:pt x="117158" y="120968"/>
                    <a:pt x="0" y="0"/>
                  </a:cubicBezTo>
                  <a:lnTo>
                    <a:pt x="0" y="2023110"/>
                  </a:lnTo>
                  <a:lnTo>
                    <a:pt x="5107305" y="2023110"/>
                  </a:lnTo>
                  <a:cubicBezTo>
                    <a:pt x="5097780" y="1988820"/>
                    <a:pt x="5086350" y="1954530"/>
                    <a:pt x="5073968" y="1920240"/>
                  </a:cubicBezTo>
                  <a:cubicBezTo>
                    <a:pt x="4948238" y="1574483"/>
                    <a:pt x="4675823" y="1284923"/>
                    <a:pt x="4336733" y="1138238"/>
                  </a:cubicBezTo>
                  <a:close/>
                </a:path>
              </a:pathLst>
            </a:custGeom>
            <a:solidFill>
              <a:schemeClr val="accent1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  <p:sp>
          <p:nvSpPr>
            <p:cNvPr id="15" name="Freeform: Shape 20">
              <a:extLst>
                <a:ext uri="{FF2B5EF4-FFF2-40B4-BE49-F238E27FC236}">
                  <a16:creationId xmlns:a16="http://schemas.microsoft.com/office/drawing/2014/main" id="{EF0CB25A-4B86-4BCC-A8BD-2F0EDDB893E5}"/>
                </a:ext>
              </a:extLst>
            </p:cNvPr>
            <p:cNvSpPr/>
            <p:nvPr/>
          </p:nvSpPr>
          <p:spPr>
            <a:xfrm>
              <a:off x="0" y="3540693"/>
              <a:ext cx="4998724" cy="1602808"/>
            </a:xfrm>
            <a:custGeom>
              <a:avLst/>
              <a:gdLst>
                <a:gd name="connsiteX0" fmla="*/ 4112895 w 4853940"/>
                <a:gd name="connsiteY0" fmla="*/ 829628 h 1556384"/>
                <a:gd name="connsiteX1" fmla="*/ 3210878 w 4853940"/>
                <a:gd name="connsiteY1" fmla="*/ 721995 h 1556384"/>
                <a:gd name="connsiteX2" fmla="*/ 1741170 w 4853940"/>
                <a:gd name="connsiteY2" fmla="*/ 620078 h 1556384"/>
                <a:gd name="connsiteX3" fmla="*/ 0 w 4853940"/>
                <a:gd name="connsiteY3" fmla="*/ 0 h 1556384"/>
                <a:gd name="connsiteX4" fmla="*/ 0 w 4853940"/>
                <a:gd name="connsiteY4" fmla="*/ 1556385 h 1556384"/>
                <a:gd name="connsiteX5" fmla="*/ 4853940 w 4853940"/>
                <a:gd name="connsiteY5" fmla="*/ 1556385 h 1556384"/>
                <a:gd name="connsiteX6" fmla="*/ 4840605 w 4853940"/>
                <a:gd name="connsiteY6" fmla="*/ 1523048 h 1556384"/>
                <a:gd name="connsiteX7" fmla="*/ 4112895 w 4853940"/>
                <a:gd name="connsiteY7" fmla="*/ 829628 h 15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3940" h="1556384">
                  <a:moveTo>
                    <a:pt x="4112895" y="829628"/>
                  </a:moveTo>
                  <a:cubicBezTo>
                    <a:pt x="3827145" y="722948"/>
                    <a:pt x="3515678" y="722948"/>
                    <a:pt x="3210878" y="721995"/>
                  </a:cubicBezTo>
                  <a:cubicBezTo>
                    <a:pt x="2719388" y="720090"/>
                    <a:pt x="2228850" y="685800"/>
                    <a:pt x="1741170" y="620078"/>
                  </a:cubicBezTo>
                  <a:cubicBezTo>
                    <a:pt x="1246823" y="553403"/>
                    <a:pt x="438150" y="419100"/>
                    <a:pt x="0" y="0"/>
                  </a:cubicBezTo>
                  <a:lnTo>
                    <a:pt x="0" y="1556385"/>
                  </a:lnTo>
                  <a:lnTo>
                    <a:pt x="4853940" y="1556385"/>
                  </a:lnTo>
                  <a:cubicBezTo>
                    <a:pt x="4849178" y="1544955"/>
                    <a:pt x="4845368" y="1534478"/>
                    <a:pt x="4840605" y="1523048"/>
                  </a:cubicBezTo>
                  <a:cubicBezTo>
                    <a:pt x="4704398" y="1205865"/>
                    <a:pt x="4434840" y="949643"/>
                    <a:pt x="4112895" y="829628"/>
                  </a:cubicBezTo>
                  <a:close/>
                </a:path>
              </a:pathLst>
            </a:custGeom>
            <a:solidFill>
              <a:schemeClr val="tx2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DB93EAD-0B79-1E39-F304-559A8FBFCC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9867" y="583718"/>
            <a:ext cx="8237740" cy="5828372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17955A9F-6B73-4BB1-9D93-0B075C9398B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282" y="598379"/>
            <a:ext cx="2460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iPad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7361E1E1-EDBD-4A25-886A-E94FFF9EAE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68536" y="771638"/>
            <a:ext cx="7875297" cy="5476844"/>
          </a:xfrm>
          <a:prstGeom prst="roundRect">
            <a:avLst>
              <a:gd name="adj" fmla="val 3845"/>
            </a:avLst>
          </a:prstGeom>
          <a:solidFill>
            <a:schemeClr val="bg1"/>
          </a:solidFill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80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6B782587-4F20-47E0-BE69-E01E9D5C85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F47C99E-5CD7-7879-892E-98647053E8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949" y="6121929"/>
            <a:ext cx="2281015" cy="36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80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FA3CBA-6D98-333E-72AB-47FE2B0D1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3BD4E45-46FA-8564-2E02-FD14E55F7A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949" y="6121929"/>
            <a:ext cx="2281015" cy="36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1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AF1FA0-9891-C274-B04C-44384036EC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60F7F93-A227-E941-A972-CD5B64037A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949" y="6121929"/>
            <a:ext cx="2281015" cy="36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79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3D3019C3-D371-515B-7F2C-8918F01F12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A618089-33C7-48F1-6115-D4FD52D40D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949" y="6121929"/>
            <a:ext cx="2281015" cy="36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0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5E6158-72F9-A0BC-5151-72C2782FEE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3FACAC3-CB03-7AF4-DEC4-C003F5786A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949" y="6121929"/>
            <a:ext cx="2281015" cy="36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3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BEDB4B6B-1784-B956-5B98-8F2F2A18C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20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5005BA-7D60-285D-9D25-B3C56395FC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72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15385-11F4-7F2D-4D8B-3435F8D3F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CEEF6E-1BE2-C769-A553-5FFEBB74E4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73AF7-6028-F100-2C2D-358840D7D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32685-106D-D823-B505-11178D1D6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8615-B097-9B43-8BA7-94A7FAB6C01A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B2D2D-EB21-4428-5B51-40D8CAA2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E0393C-9701-44FC-DDDB-C447DC98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2A2E4-13F8-4C47-93A2-2EEE2005E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61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8814C6-3161-A9EF-511A-B712C496D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2F519-33B9-AA0D-554C-4F6029FE2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3ACF3-71D2-5CAB-3C71-DD915D8B5F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C8615-B097-9B43-8BA7-94A7FAB6C01A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8216B-241E-E7FA-61B5-B980DD8649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B4B12-52B8-8161-8CAE-ED05759883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2A2E4-13F8-4C47-93A2-2EEE2005E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3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1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E7EE7DE-F4C5-BF56-7366-95513019314E}"/>
              </a:ext>
            </a:extLst>
          </p:cNvPr>
          <p:cNvSpPr txBox="1"/>
          <p:nvPr/>
        </p:nvSpPr>
        <p:spPr>
          <a:xfrm>
            <a:off x="812713" y="4849620"/>
            <a:ext cx="2738010" cy="323418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Work Sans" pitchFamily="2" charset="77"/>
              </a:rPr>
              <a:t>10 February 2026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DCA30E-39BE-D8E0-0C30-0DFD9D102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13" y="2089178"/>
            <a:ext cx="3486768" cy="256615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8D42F2B-D656-3904-8B63-58F7BE687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5554" y="5866643"/>
            <a:ext cx="3053575" cy="4912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0252EFA-6449-CCDF-50CF-F261C7A4E6AB}"/>
              </a:ext>
            </a:extLst>
          </p:cNvPr>
          <p:cNvSpPr txBox="1"/>
          <p:nvPr/>
        </p:nvSpPr>
        <p:spPr>
          <a:xfrm>
            <a:off x="8613115" y="6031536"/>
            <a:ext cx="3060453" cy="3264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Work Sans SemiBold"/>
              </a:rPr>
              <a:t>eSafety.gov.au/SID</a:t>
            </a:r>
            <a:endParaRPr lang="en-US" sz="2400" b="1" dirty="0">
              <a:solidFill>
                <a:schemeClr val="bg1"/>
              </a:solidFill>
              <a:latin typeface="Work Sans SemiBol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36A48A-24F8-061F-D3C8-3794CFE9A8FC}"/>
              </a:ext>
            </a:extLst>
          </p:cNvPr>
          <p:cNvSpPr txBox="1"/>
          <p:nvPr/>
        </p:nvSpPr>
        <p:spPr>
          <a:xfrm>
            <a:off x="812714" y="1580707"/>
            <a:ext cx="1989864" cy="4292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Work Sans Medium" pitchFamily="2" charset="77"/>
              </a:rPr>
              <a:t>Join us for</a:t>
            </a:r>
          </a:p>
        </p:txBody>
      </p:sp>
    </p:spTree>
    <p:extLst>
      <p:ext uri="{BB962C8B-B14F-4D97-AF65-F5344CB8AC3E}">
        <p14:creationId xmlns:p14="http://schemas.microsoft.com/office/powerpoint/2010/main" val="1526586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F10299-B787-7202-F60D-CEDB18956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100">
            <a:extLst>
              <a:ext uri="{FF2B5EF4-FFF2-40B4-BE49-F238E27FC236}">
                <a16:creationId xmlns:a16="http://schemas.microsoft.com/office/drawing/2014/main" id="{098370C3-C375-7315-3E87-96184A3F169A}"/>
              </a:ext>
            </a:extLst>
          </p:cNvPr>
          <p:cNvSpPr/>
          <p:nvPr/>
        </p:nvSpPr>
        <p:spPr>
          <a:xfrm flipH="1">
            <a:off x="362604" y="4349616"/>
            <a:ext cx="1358290" cy="794803"/>
          </a:xfrm>
          <a:prstGeom prst="round2DiagRect">
            <a:avLst/>
          </a:prstGeom>
          <a:solidFill>
            <a:schemeClr val="accent3"/>
          </a:solidFill>
          <a:ln w="2540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DD19D910-EC60-6092-780E-24B764C8952F}"/>
              </a:ext>
            </a:extLst>
          </p:cNvPr>
          <p:cNvSpPr txBox="1">
            <a:spLocks/>
          </p:cNvSpPr>
          <p:nvPr/>
        </p:nvSpPr>
        <p:spPr>
          <a:xfrm>
            <a:off x="1311354" y="4472238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 dirty="0">
                <a:solidFill>
                  <a:schemeClr val="bg1">
                    <a:alpha val="66000"/>
                  </a:schemeClr>
                </a:solidFill>
                <a:latin typeface="Work Sans" pitchFamily="2" charset="77"/>
              </a:rPr>
              <a:t>05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B77B19F-3322-3CE0-9291-C5D7C7F20DC2}"/>
              </a:ext>
            </a:extLst>
          </p:cNvPr>
          <p:cNvSpPr/>
          <p:nvPr/>
        </p:nvSpPr>
        <p:spPr>
          <a:xfrm>
            <a:off x="2215264" y="4672502"/>
            <a:ext cx="5438178" cy="794802"/>
          </a:xfrm>
          <a:prstGeom prst="roundRect">
            <a:avLst>
              <a:gd name="adj" fmla="val 50000"/>
            </a:avLst>
          </a:prstGeom>
          <a:solidFill>
            <a:schemeClr val="accent3">
              <a:alpha val="6000"/>
            </a:schemeClr>
          </a:solidFill>
          <a:ln w="31750">
            <a:solidFill>
              <a:srgbClr val="BDAED5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10468"/>
                      <a:gd name="connsiteY0" fmla="*/ 485088 h 2916747"/>
                      <a:gd name="connsiteX1" fmla="*/ 485088 w 2910468"/>
                      <a:gd name="connsiteY1" fmla="*/ 0 h 2916747"/>
                      <a:gd name="connsiteX2" fmla="*/ 2425380 w 2910468"/>
                      <a:gd name="connsiteY2" fmla="*/ 0 h 2916747"/>
                      <a:gd name="connsiteX3" fmla="*/ 2910468 w 2910468"/>
                      <a:gd name="connsiteY3" fmla="*/ 485088 h 2916747"/>
                      <a:gd name="connsiteX4" fmla="*/ 2910468 w 2910468"/>
                      <a:gd name="connsiteY4" fmla="*/ 2431659 h 2916747"/>
                      <a:gd name="connsiteX5" fmla="*/ 2425380 w 2910468"/>
                      <a:gd name="connsiteY5" fmla="*/ 2916747 h 2916747"/>
                      <a:gd name="connsiteX6" fmla="*/ 485088 w 2910468"/>
                      <a:gd name="connsiteY6" fmla="*/ 2916747 h 2916747"/>
                      <a:gd name="connsiteX7" fmla="*/ 0 w 2910468"/>
                      <a:gd name="connsiteY7" fmla="*/ 2431659 h 2916747"/>
                      <a:gd name="connsiteX8" fmla="*/ 0 w 2910468"/>
                      <a:gd name="connsiteY8" fmla="*/ 485088 h 2916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910468" h="2916747" fill="none" extrusionOk="0">
                        <a:moveTo>
                          <a:pt x="0" y="485088"/>
                        </a:moveTo>
                        <a:cubicBezTo>
                          <a:pt x="-6387" y="216148"/>
                          <a:pt x="252755" y="29093"/>
                          <a:pt x="485088" y="0"/>
                        </a:cubicBezTo>
                        <a:cubicBezTo>
                          <a:pt x="713098" y="130954"/>
                          <a:pt x="1525373" y="43574"/>
                          <a:pt x="2425380" y="0"/>
                        </a:cubicBezTo>
                        <a:cubicBezTo>
                          <a:pt x="2703874" y="16307"/>
                          <a:pt x="2920720" y="229739"/>
                          <a:pt x="2910468" y="485088"/>
                        </a:cubicBezTo>
                        <a:cubicBezTo>
                          <a:pt x="2760029" y="1351127"/>
                          <a:pt x="2996347" y="2047022"/>
                          <a:pt x="2910468" y="2431659"/>
                        </a:cubicBezTo>
                        <a:cubicBezTo>
                          <a:pt x="2872540" y="2705794"/>
                          <a:pt x="2685122" y="2911113"/>
                          <a:pt x="2425380" y="2916747"/>
                        </a:cubicBezTo>
                        <a:cubicBezTo>
                          <a:pt x="1641450" y="3071944"/>
                          <a:pt x="1126826" y="3079767"/>
                          <a:pt x="485088" y="2916747"/>
                        </a:cubicBezTo>
                        <a:cubicBezTo>
                          <a:pt x="220216" y="2875698"/>
                          <a:pt x="-22128" y="2712487"/>
                          <a:pt x="0" y="2431659"/>
                        </a:cubicBezTo>
                        <a:cubicBezTo>
                          <a:pt x="64656" y="1692198"/>
                          <a:pt x="-17807" y="1061894"/>
                          <a:pt x="0" y="485088"/>
                        </a:cubicBezTo>
                        <a:close/>
                      </a:path>
                      <a:path w="2910468" h="2916747" stroke="0" extrusionOk="0">
                        <a:moveTo>
                          <a:pt x="0" y="485088"/>
                        </a:moveTo>
                        <a:cubicBezTo>
                          <a:pt x="-34443" y="195936"/>
                          <a:pt x="185793" y="11781"/>
                          <a:pt x="485088" y="0"/>
                        </a:cubicBezTo>
                        <a:cubicBezTo>
                          <a:pt x="811863" y="132882"/>
                          <a:pt x="1608970" y="-84951"/>
                          <a:pt x="2425380" y="0"/>
                        </a:cubicBezTo>
                        <a:cubicBezTo>
                          <a:pt x="2661550" y="30993"/>
                          <a:pt x="2902279" y="262445"/>
                          <a:pt x="2910468" y="485088"/>
                        </a:cubicBezTo>
                        <a:cubicBezTo>
                          <a:pt x="2930655" y="1348762"/>
                          <a:pt x="3062948" y="1908881"/>
                          <a:pt x="2910468" y="2431659"/>
                        </a:cubicBezTo>
                        <a:cubicBezTo>
                          <a:pt x="2945994" y="2703781"/>
                          <a:pt x="2710471" y="2881383"/>
                          <a:pt x="2425380" y="2916747"/>
                        </a:cubicBezTo>
                        <a:cubicBezTo>
                          <a:pt x="1859335" y="3004386"/>
                          <a:pt x="944877" y="2844068"/>
                          <a:pt x="485088" y="2916747"/>
                        </a:cubicBezTo>
                        <a:cubicBezTo>
                          <a:pt x="211869" y="2866092"/>
                          <a:pt x="-3403" y="2704295"/>
                          <a:pt x="0" y="2431659"/>
                        </a:cubicBezTo>
                        <a:cubicBezTo>
                          <a:pt x="-38581" y="1930065"/>
                          <a:pt x="63341" y="1198112"/>
                          <a:pt x="0" y="48508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2EAF566-48BB-0313-CEF9-9301EBEC8E22}"/>
              </a:ext>
            </a:extLst>
          </p:cNvPr>
          <p:cNvSpPr txBox="1">
            <a:spLocks/>
          </p:cNvSpPr>
          <p:nvPr/>
        </p:nvSpPr>
        <p:spPr>
          <a:xfrm>
            <a:off x="2595411" y="4792904"/>
            <a:ext cx="5058030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Aft>
                <a:spcPts val="1200"/>
              </a:spcAft>
              <a:defRPr/>
            </a:pPr>
            <a:r>
              <a:rPr lang="en-GB" sz="1800" b="1" dirty="0">
                <a:solidFill>
                  <a:schemeClr val="bg1"/>
                </a:solidFill>
                <a:latin typeface="Work Sans SemiBold" pitchFamily="2" charset="77"/>
              </a:rPr>
              <a:t>Use our conversation starters in the </a:t>
            </a:r>
            <a:br>
              <a:rPr lang="en-GB" sz="1800" b="1" dirty="0">
                <a:solidFill>
                  <a:schemeClr val="bg1"/>
                </a:solidFill>
                <a:latin typeface="Work Sans SemiBold" pitchFamily="2" charset="77"/>
              </a:rPr>
            </a:br>
            <a:r>
              <a:rPr lang="en-GB" sz="1800" b="1" dirty="0">
                <a:solidFill>
                  <a:schemeClr val="bg1"/>
                </a:solidFill>
                <a:latin typeface="Work Sans SemiBold" pitchFamily="2" charset="77"/>
              </a:rPr>
              <a:t>Safer Internet Day resources to get started.</a:t>
            </a:r>
          </a:p>
        </p:txBody>
      </p:sp>
      <p:pic>
        <p:nvPicPr>
          <p:cNvPr id="22" name="Picture 21" descr="A cartoon hands with blue triangles&#10;&#10;AI-generated content may be incorrect.">
            <a:extLst>
              <a:ext uri="{FF2B5EF4-FFF2-40B4-BE49-F238E27FC236}">
                <a16:creationId xmlns:a16="http://schemas.microsoft.com/office/drawing/2014/main" id="{1F4F1BAA-B6C9-3501-7C4B-FB2B8D1D0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506" y="369585"/>
            <a:ext cx="984374" cy="9843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52F948D-60B2-7227-2BD4-8C4AB477E22A}"/>
              </a:ext>
            </a:extLst>
          </p:cNvPr>
          <p:cNvSpPr txBox="1"/>
          <p:nvPr/>
        </p:nvSpPr>
        <p:spPr>
          <a:xfrm>
            <a:off x="2215263" y="1350005"/>
            <a:ext cx="5634567" cy="70788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4000" b="1" dirty="0">
                <a:solidFill>
                  <a:srgbClr val="BDAED5"/>
                </a:solidFill>
                <a:latin typeface="Work Sans" pitchFamily="2" charset="77"/>
              </a:rPr>
              <a:t>Start</a:t>
            </a:r>
            <a:r>
              <a:rPr lang="en-US" sz="4000" b="1" dirty="0">
                <a:solidFill>
                  <a:schemeClr val="bg1"/>
                </a:solidFill>
                <a:latin typeface="Work Sans" pitchFamily="2" charset="77"/>
              </a:rPr>
              <a:t> the conversation</a:t>
            </a:r>
          </a:p>
          <a:p>
            <a:endParaRPr lang="en-US" sz="4000" b="1" dirty="0">
              <a:solidFill>
                <a:schemeClr val="bg1"/>
              </a:solidFill>
              <a:latin typeface="Work Sans" pitchFamily="2" charset="77"/>
            </a:endParaRPr>
          </a:p>
          <a:p>
            <a:endParaRPr lang="en-US" sz="4000" b="1" dirty="0">
              <a:solidFill>
                <a:schemeClr val="bg1"/>
              </a:solidFill>
              <a:latin typeface="Work Sans" pitchFamily="2" charset="77"/>
            </a:endParaRP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1D65F43-D304-5917-792B-2600D5E7CDA0}"/>
              </a:ext>
            </a:extLst>
          </p:cNvPr>
          <p:cNvSpPr txBox="1">
            <a:spLocks/>
          </p:cNvSpPr>
          <p:nvPr/>
        </p:nvSpPr>
        <p:spPr>
          <a:xfrm>
            <a:off x="2215263" y="3078711"/>
            <a:ext cx="5851469" cy="13940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Aft>
                <a:spcPts val="1200"/>
              </a:spcAft>
              <a:defRPr/>
            </a:pPr>
            <a:r>
              <a:rPr lang="en-GB" sz="1800" dirty="0">
                <a:solidFill>
                  <a:schemeClr val="bg1"/>
                </a:solidFill>
                <a:latin typeface="Work Sans" pitchFamily="2" charset="77"/>
              </a:rPr>
              <a:t>It’s never too early or too late to start talking about online safety. Having these conversations raises awareness of risks and responsibilities, builds support and fosters a collective commitment to a safer, more positive online environment. </a:t>
            </a:r>
            <a:endParaRPr lang="en-GB" sz="2000" dirty="0">
              <a:solidFill>
                <a:schemeClr val="bg1"/>
              </a:solidFill>
              <a:latin typeface="Work Sans" pitchFamily="2" charset="77"/>
            </a:endParaRPr>
          </a:p>
          <a:p>
            <a:pPr defTabSz="457200">
              <a:spcAft>
                <a:spcPts val="1200"/>
              </a:spcAft>
              <a:defRPr/>
            </a:pPr>
            <a:endParaRPr lang="en-GB" sz="2000" dirty="0">
              <a:solidFill>
                <a:schemeClr val="bg1"/>
              </a:solidFill>
              <a:latin typeface="Work Sans" pitchFamily="2" charset="77"/>
            </a:endParaRP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DF18001-8D27-07CF-35B7-D46CF9936781}"/>
              </a:ext>
            </a:extLst>
          </p:cNvPr>
          <p:cNvSpPr txBox="1">
            <a:spLocks/>
          </p:cNvSpPr>
          <p:nvPr/>
        </p:nvSpPr>
        <p:spPr>
          <a:xfrm>
            <a:off x="2215263" y="1972761"/>
            <a:ext cx="5851469" cy="108409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2200" b="1" dirty="0">
                <a:solidFill>
                  <a:schemeClr val="bg1"/>
                </a:solidFill>
                <a:latin typeface="Work Sans SemiBold" pitchFamily="2" charset="77"/>
              </a:rPr>
              <a:t>Engage in discussions about online safety with your networks and communities, family, friends and colleagues.</a:t>
            </a:r>
          </a:p>
          <a:p>
            <a:pPr defTabSz="914378">
              <a:defRPr/>
            </a:pPr>
            <a:endParaRPr lang="en-GB" sz="2400" b="1" dirty="0">
              <a:solidFill>
                <a:schemeClr val="bg1"/>
              </a:solidFill>
              <a:latin typeface="Work Sans SemiBold" pitchFamily="2" charset="77"/>
            </a:endParaRPr>
          </a:p>
          <a:p>
            <a:pPr defTabSz="914378">
              <a:defRPr/>
            </a:pPr>
            <a:endParaRPr lang="en-GB" sz="2400" b="1" dirty="0">
              <a:solidFill>
                <a:schemeClr val="bg1"/>
              </a:solidFill>
              <a:latin typeface="Work Sans SemiBold" pitchFamily="2" charset="77"/>
            </a:endParaRP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93FDE5D5-5EBA-2633-B51D-1CD8A19A7DF6}"/>
              </a:ext>
            </a:extLst>
          </p:cNvPr>
          <p:cNvSpPr txBox="1">
            <a:spLocks/>
          </p:cNvSpPr>
          <p:nvPr/>
        </p:nvSpPr>
        <p:spPr>
          <a:xfrm>
            <a:off x="1311354" y="1475596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 dirty="0">
                <a:solidFill>
                  <a:schemeClr val="bg1">
                    <a:alpha val="50000"/>
                  </a:schemeClr>
                </a:solidFill>
                <a:latin typeface="Work Sans" pitchFamily="2" charset="77"/>
              </a:rPr>
              <a:t>02</a:t>
            </a:r>
          </a:p>
        </p:txBody>
      </p:sp>
      <p:sp>
        <p:nvSpPr>
          <p:cNvPr id="30" name="Rectangle: Rounded Corners 100">
            <a:extLst>
              <a:ext uri="{FF2B5EF4-FFF2-40B4-BE49-F238E27FC236}">
                <a16:creationId xmlns:a16="http://schemas.microsoft.com/office/drawing/2014/main" id="{EC3914F1-287F-2398-D860-85AD3CFE97F7}"/>
              </a:ext>
            </a:extLst>
          </p:cNvPr>
          <p:cNvSpPr/>
          <p:nvPr/>
        </p:nvSpPr>
        <p:spPr>
          <a:xfrm flipH="1">
            <a:off x="362604" y="2345327"/>
            <a:ext cx="1358290" cy="794803"/>
          </a:xfrm>
          <a:prstGeom prst="round2DiagRect">
            <a:avLst/>
          </a:prstGeom>
          <a:solidFill>
            <a:srgbClr val="000000">
              <a:alpha val="18000"/>
            </a:srgbClr>
          </a:solidFill>
          <a:ln w="25400" cap="flat">
            <a:solidFill>
              <a:schemeClr val="bg1">
                <a:alpha val="3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8328E-FC5E-F63D-8444-0114B0EEBCF0}"/>
              </a:ext>
            </a:extLst>
          </p:cNvPr>
          <p:cNvSpPr txBox="1">
            <a:spLocks/>
          </p:cNvSpPr>
          <p:nvPr/>
        </p:nvSpPr>
        <p:spPr>
          <a:xfrm>
            <a:off x="1311354" y="2467949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>
                <a:solidFill>
                  <a:schemeClr val="bg1">
                    <a:alpha val="50000"/>
                  </a:schemeClr>
                </a:solidFill>
                <a:latin typeface="Work Sans" pitchFamily="2" charset="77"/>
              </a:rPr>
              <a:t>03</a:t>
            </a:r>
          </a:p>
        </p:txBody>
      </p:sp>
      <p:sp>
        <p:nvSpPr>
          <p:cNvPr id="36" name="Rectangle: Rounded Corners 100">
            <a:extLst>
              <a:ext uri="{FF2B5EF4-FFF2-40B4-BE49-F238E27FC236}">
                <a16:creationId xmlns:a16="http://schemas.microsoft.com/office/drawing/2014/main" id="{15EF0EA1-38FC-05B9-C87C-C20A8765C03E}"/>
              </a:ext>
            </a:extLst>
          </p:cNvPr>
          <p:cNvSpPr/>
          <p:nvPr/>
        </p:nvSpPr>
        <p:spPr>
          <a:xfrm flipH="1">
            <a:off x="362604" y="3337680"/>
            <a:ext cx="1358290" cy="794803"/>
          </a:xfrm>
          <a:prstGeom prst="round2DiagRect">
            <a:avLst/>
          </a:prstGeom>
          <a:solidFill>
            <a:srgbClr val="000000">
              <a:alpha val="18000"/>
            </a:srgbClr>
          </a:solidFill>
          <a:ln w="25400" cap="flat">
            <a:solidFill>
              <a:schemeClr val="bg1">
                <a:alpha val="3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9AE5B515-0614-949D-FCCC-0F46510B97D3}"/>
              </a:ext>
            </a:extLst>
          </p:cNvPr>
          <p:cNvSpPr txBox="1">
            <a:spLocks/>
          </p:cNvSpPr>
          <p:nvPr/>
        </p:nvSpPr>
        <p:spPr>
          <a:xfrm>
            <a:off x="1311354" y="3460302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>
                <a:solidFill>
                  <a:schemeClr val="bg1">
                    <a:alpha val="50000"/>
                  </a:schemeClr>
                </a:solidFill>
                <a:latin typeface="Work Sans" pitchFamily="2" charset="77"/>
              </a:rPr>
              <a:t>04</a:t>
            </a:r>
          </a:p>
        </p:txBody>
      </p:sp>
      <p:sp>
        <p:nvSpPr>
          <p:cNvPr id="38" name="Rectangle: Rounded Corners 100">
            <a:extLst>
              <a:ext uri="{FF2B5EF4-FFF2-40B4-BE49-F238E27FC236}">
                <a16:creationId xmlns:a16="http://schemas.microsoft.com/office/drawing/2014/main" id="{CB89E76C-DD10-27C5-17C8-B4432498A5AD}"/>
              </a:ext>
            </a:extLst>
          </p:cNvPr>
          <p:cNvSpPr/>
          <p:nvPr/>
        </p:nvSpPr>
        <p:spPr>
          <a:xfrm flipH="1">
            <a:off x="362604" y="1352974"/>
            <a:ext cx="1358290" cy="794803"/>
          </a:xfrm>
          <a:prstGeom prst="round2DiagRect">
            <a:avLst/>
          </a:prstGeom>
          <a:solidFill>
            <a:srgbClr val="000000">
              <a:alpha val="18000"/>
            </a:srgbClr>
          </a:solidFill>
          <a:ln w="25400" cap="flat">
            <a:solidFill>
              <a:schemeClr val="bg1">
                <a:alpha val="3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ectangle: Rounded Corners 100">
            <a:extLst>
              <a:ext uri="{FF2B5EF4-FFF2-40B4-BE49-F238E27FC236}">
                <a16:creationId xmlns:a16="http://schemas.microsoft.com/office/drawing/2014/main" id="{EF47B895-BDE4-59B6-58B1-652A78D4F7EB}"/>
              </a:ext>
            </a:extLst>
          </p:cNvPr>
          <p:cNvSpPr/>
          <p:nvPr/>
        </p:nvSpPr>
        <p:spPr>
          <a:xfrm flipH="1">
            <a:off x="359179" y="359448"/>
            <a:ext cx="1358290" cy="794803"/>
          </a:xfrm>
          <a:prstGeom prst="round2DiagRect">
            <a:avLst/>
          </a:prstGeom>
          <a:solidFill>
            <a:srgbClr val="000000">
              <a:alpha val="18000"/>
            </a:srgbClr>
          </a:solidFill>
          <a:ln w="25400" cap="flat">
            <a:solidFill>
              <a:schemeClr val="bg1">
                <a:alpha val="3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A3ED6E76-E38E-DC77-4010-CF53C6DF83E8}"/>
              </a:ext>
            </a:extLst>
          </p:cNvPr>
          <p:cNvSpPr txBox="1">
            <a:spLocks/>
          </p:cNvSpPr>
          <p:nvPr/>
        </p:nvSpPr>
        <p:spPr>
          <a:xfrm>
            <a:off x="1323546" y="439276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 dirty="0">
                <a:solidFill>
                  <a:schemeClr val="bg1">
                    <a:alpha val="50000"/>
                  </a:schemeClr>
                </a:solidFill>
                <a:latin typeface="Work Sans" pitchFamily="2" charset="77"/>
              </a:rPr>
              <a:t>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669E32-47DF-5C21-FFAD-4C85DC3467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15504443">
            <a:off x="7773738" y="901991"/>
            <a:ext cx="4118985" cy="4118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F7D949-6F58-2FFE-F85C-ACDCA8E1E1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450417">
            <a:off x="8538896" y="1366923"/>
            <a:ext cx="3002141" cy="41241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49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00">
            <a:extLst>
              <a:ext uri="{FF2B5EF4-FFF2-40B4-BE49-F238E27FC236}">
                <a16:creationId xmlns:a16="http://schemas.microsoft.com/office/drawing/2014/main" id="{D58DC474-8B2D-0DFA-18FD-337A7C398A59}"/>
              </a:ext>
            </a:extLst>
          </p:cNvPr>
          <p:cNvSpPr/>
          <p:nvPr/>
        </p:nvSpPr>
        <p:spPr>
          <a:xfrm flipH="1">
            <a:off x="4991099" y="3775324"/>
            <a:ext cx="3443547" cy="1527984"/>
          </a:xfrm>
          <a:prstGeom prst="round2DiagRect">
            <a:avLst/>
          </a:prstGeom>
          <a:solidFill>
            <a:schemeClr val="accent2"/>
          </a:solidFill>
          <a:ln w="2540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: Rounded Corners 100">
            <a:extLst>
              <a:ext uri="{FF2B5EF4-FFF2-40B4-BE49-F238E27FC236}">
                <a16:creationId xmlns:a16="http://schemas.microsoft.com/office/drawing/2014/main" id="{3B7FECB5-F7BF-C9BF-25CC-646C96276A5A}"/>
              </a:ext>
            </a:extLst>
          </p:cNvPr>
          <p:cNvSpPr/>
          <p:nvPr/>
        </p:nvSpPr>
        <p:spPr>
          <a:xfrm flipH="1">
            <a:off x="4991099" y="1917294"/>
            <a:ext cx="3443547" cy="1616158"/>
          </a:xfrm>
          <a:prstGeom prst="round2DiagRect">
            <a:avLst/>
          </a:prstGeom>
          <a:solidFill>
            <a:schemeClr val="accent3"/>
          </a:solidFill>
          <a:ln w="2540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: Rounded Corners 100">
            <a:extLst>
              <a:ext uri="{FF2B5EF4-FFF2-40B4-BE49-F238E27FC236}">
                <a16:creationId xmlns:a16="http://schemas.microsoft.com/office/drawing/2014/main" id="{053AA387-9125-B709-A0AA-FCDBDDD3C1CD}"/>
              </a:ext>
            </a:extLst>
          </p:cNvPr>
          <p:cNvSpPr/>
          <p:nvPr/>
        </p:nvSpPr>
        <p:spPr>
          <a:xfrm flipH="1">
            <a:off x="781948" y="3416486"/>
            <a:ext cx="4034188" cy="1886822"/>
          </a:xfrm>
          <a:prstGeom prst="round2DiagRect">
            <a:avLst/>
          </a:prstGeom>
          <a:solidFill>
            <a:schemeClr val="accent3"/>
          </a:solidFill>
          <a:ln w="2540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: Rounded Corners 100">
            <a:extLst>
              <a:ext uri="{FF2B5EF4-FFF2-40B4-BE49-F238E27FC236}">
                <a16:creationId xmlns:a16="http://schemas.microsoft.com/office/drawing/2014/main" id="{26FF04D7-A7B7-CF44-9A94-BEDE3252084D}"/>
              </a:ext>
            </a:extLst>
          </p:cNvPr>
          <p:cNvSpPr/>
          <p:nvPr/>
        </p:nvSpPr>
        <p:spPr>
          <a:xfrm flipH="1">
            <a:off x="781948" y="1917294"/>
            <a:ext cx="4034190" cy="1350566"/>
          </a:xfrm>
          <a:prstGeom prst="round2DiagRect">
            <a:avLst/>
          </a:prstGeom>
          <a:solidFill>
            <a:schemeClr val="accent2"/>
          </a:solidFill>
          <a:ln w="2540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B2F193-7513-51D2-B017-819EAC9C223A}"/>
              </a:ext>
            </a:extLst>
          </p:cNvPr>
          <p:cNvSpPr txBox="1"/>
          <p:nvPr/>
        </p:nvSpPr>
        <p:spPr>
          <a:xfrm>
            <a:off x="740387" y="830017"/>
            <a:ext cx="9557524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60CDC9"/>
                </a:solidFill>
                <a:latin typeface="Work Sans"/>
              </a:rPr>
              <a:t>Support </a:t>
            </a:r>
            <a:r>
              <a:rPr lang="en-US" sz="4400" b="1" dirty="0">
                <a:solidFill>
                  <a:schemeClr val="bg1"/>
                </a:solidFill>
                <a:latin typeface="Work Sans"/>
              </a:rPr>
              <a:t>Safer Internet Day 2026</a:t>
            </a:r>
            <a:endParaRPr lang="en-US" sz="4400" b="1" dirty="0">
              <a:solidFill>
                <a:schemeClr val="bg1"/>
              </a:solidFill>
              <a:latin typeface="Work Sans" pitchFamily="2" charset="77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02ADB44-F662-EE83-D22C-EB9F9AF7EE1B}"/>
              </a:ext>
            </a:extLst>
          </p:cNvPr>
          <p:cNvSpPr txBox="1">
            <a:spLocks/>
          </p:cNvSpPr>
          <p:nvPr/>
        </p:nvSpPr>
        <p:spPr>
          <a:xfrm>
            <a:off x="1883043" y="2223245"/>
            <a:ext cx="261582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600" b="1" dirty="0">
                <a:solidFill>
                  <a:schemeClr val="bg1"/>
                </a:solidFill>
                <a:latin typeface="Work Sans" pitchFamily="2" charset="77"/>
              </a:rPr>
              <a:t>Download </a:t>
            </a:r>
            <a:r>
              <a:rPr lang="en-GB" sz="1600" dirty="0">
                <a:solidFill>
                  <a:schemeClr val="bg1"/>
                </a:solidFill>
                <a:latin typeface="Work Sans Medium"/>
              </a:rPr>
              <a:t>the resources and promote the assets to your community.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1486A55-893B-9B5C-238C-F211EC652E8C}"/>
              </a:ext>
            </a:extLst>
          </p:cNvPr>
          <p:cNvSpPr txBox="1">
            <a:spLocks/>
          </p:cNvSpPr>
          <p:nvPr/>
        </p:nvSpPr>
        <p:spPr>
          <a:xfrm>
            <a:off x="1883043" y="3796953"/>
            <a:ext cx="2674276" cy="123110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600" b="1" dirty="0">
                <a:solidFill>
                  <a:srgbClr val="02182E"/>
                </a:solidFill>
                <a:latin typeface="Work Sans" pitchFamily="2" charset="77"/>
              </a:rPr>
              <a:t>Register</a:t>
            </a:r>
            <a:r>
              <a:rPr lang="en-GB" sz="1600" dirty="0">
                <a:solidFill>
                  <a:srgbClr val="02182E"/>
                </a:solidFill>
                <a:latin typeface="Work Sans Medium"/>
              </a:rPr>
              <a:t> for </a:t>
            </a:r>
            <a:r>
              <a:rPr lang="en-GB" sz="1600" dirty="0" err="1">
                <a:solidFill>
                  <a:srgbClr val="02182E"/>
                </a:solidFill>
                <a:latin typeface="Work Sans Medium"/>
              </a:rPr>
              <a:t>eSafety’s</a:t>
            </a:r>
            <a:r>
              <a:rPr lang="en-GB" sz="1600" dirty="0">
                <a:solidFill>
                  <a:srgbClr val="02182E"/>
                </a:solidFill>
                <a:latin typeface="Work Sans Medium"/>
              </a:rPr>
              <a:t>  </a:t>
            </a:r>
            <a:endParaRPr lang="en-US" dirty="0">
              <a:solidFill>
                <a:srgbClr val="02182E"/>
              </a:solidFill>
            </a:endParaRPr>
          </a:p>
          <a:p>
            <a:pPr defTabSz="914378">
              <a:defRPr/>
            </a:pPr>
            <a:r>
              <a:rPr lang="en-GB" sz="1600" dirty="0">
                <a:solidFill>
                  <a:srgbClr val="02182E"/>
                </a:solidFill>
                <a:latin typeface="Work Sans Medium"/>
              </a:rPr>
              <a:t>parent and carer webinar, including one on the updates to social media access for under 16s.</a:t>
            </a:r>
            <a:endParaRPr lang="en-GB" sz="1600" dirty="0">
              <a:solidFill>
                <a:srgbClr val="02182E"/>
              </a:solidFill>
              <a:latin typeface="Work Sans Medium" pitchFamily="2" charset="77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B0C10ED-8D0F-0778-FDC7-848BBA96122D}"/>
              </a:ext>
            </a:extLst>
          </p:cNvPr>
          <p:cNvSpPr txBox="1">
            <a:spLocks/>
          </p:cNvSpPr>
          <p:nvPr/>
        </p:nvSpPr>
        <p:spPr>
          <a:xfrm>
            <a:off x="6358676" y="4086878"/>
            <a:ext cx="1783439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600" b="1" dirty="0">
                <a:solidFill>
                  <a:schemeClr val="bg1"/>
                </a:solidFill>
                <a:latin typeface="Work Sans" pitchFamily="2" charset="77"/>
              </a:rPr>
              <a:t>Use</a:t>
            </a:r>
            <a:r>
              <a:rPr lang="en-GB" sz="1600" dirty="0">
                <a:solidFill>
                  <a:schemeClr val="bg1"/>
                </a:solidFill>
                <a:latin typeface="Work Sans Medium"/>
              </a:rPr>
              <a:t> the </a:t>
            </a:r>
            <a:r>
              <a:rPr lang="en-GB" sz="1600" dirty="0" err="1">
                <a:solidFill>
                  <a:schemeClr val="bg1"/>
                </a:solidFill>
                <a:latin typeface="Work Sans Medium"/>
              </a:rPr>
              <a:t>eSafety</a:t>
            </a:r>
            <a:r>
              <a:rPr lang="en-GB" sz="1600" dirty="0">
                <a:solidFill>
                  <a:schemeClr val="bg1"/>
                </a:solidFill>
                <a:latin typeface="Work Sans Medium"/>
              </a:rPr>
              <a:t> Zoom or Teams background at work.</a:t>
            </a:r>
          </a:p>
        </p:txBody>
      </p:sp>
      <p:sp>
        <p:nvSpPr>
          <p:cNvPr id="5" name="Rectangle: Rounded Corners 100">
            <a:extLst>
              <a:ext uri="{FF2B5EF4-FFF2-40B4-BE49-F238E27FC236}">
                <a16:creationId xmlns:a16="http://schemas.microsoft.com/office/drawing/2014/main" id="{55C3DF2F-08D9-521B-70EE-05FB670AA7DD}"/>
              </a:ext>
            </a:extLst>
          </p:cNvPr>
          <p:cNvSpPr/>
          <p:nvPr/>
        </p:nvSpPr>
        <p:spPr>
          <a:xfrm flipH="1">
            <a:off x="8609606" y="1933328"/>
            <a:ext cx="2872855" cy="3369980"/>
          </a:xfrm>
          <a:prstGeom prst="round2DiagRect">
            <a:avLst/>
          </a:prstGeom>
          <a:solidFill>
            <a:schemeClr val="accent2"/>
          </a:solidFill>
          <a:ln w="2540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14EAC88-2A7A-5890-6594-07D7FA53D42F}"/>
              </a:ext>
            </a:extLst>
          </p:cNvPr>
          <p:cNvSpPr txBox="1">
            <a:spLocks/>
          </p:cNvSpPr>
          <p:nvPr/>
        </p:nvSpPr>
        <p:spPr>
          <a:xfrm>
            <a:off x="6257897" y="2346986"/>
            <a:ext cx="1884218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600" dirty="0">
                <a:solidFill>
                  <a:srgbClr val="02182E"/>
                </a:solidFill>
                <a:latin typeface="Work Sans Medium"/>
              </a:rPr>
              <a:t>Use </a:t>
            </a:r>
            <a:r>
              <a:rPr lang="en-GB" sz="1600" b="1" dirty="0" err="1">
                <a:solidFill>
                  <a:srgbClr val="02182E"/>
                </a:solidFill>
                <a:latin typeface="Work Sans" pitchFamily="2" charset="77"/>
              </a:rPr>
              <a:t>eSafety’s</a:t>
            </a:r>
            <a:r>
              <a:rPr lang="en-GB" sz="1600" b="1" dirty="0">
                <a:solidFill>
                  <a:srgbClr val="02182E"/>
                </a:solidFill>
                <a:latin typeface="Work Sans" pitchFamily="2" charset="77"/>
              </a:rPr>
              <a:t> Quiz </a:t>
            </a:r>
            <a:r>
              <a:rPr lang="en-GB" sz="1600" dirty="0">
                <a:solidFill>
                  <a:srgbClr val="02182E"/>
                </a:solidFill>
                <a:latin typeface="Work Sans Medium"/>
              </a:rPr>
              <a:t>to test your online safety knowledge.</a:t>
            </a:r>
          </a:p>
        </p:txBody>
      </p:sp>
      <p:pic>
        <p:nvPicPr>
          <p:cNvPr id="8" name="Picture 7" descr="A pink square with a white heart on it&#10;&#10;AI-generated content may be incorrect.">
            <a:extLst>
              <a:ext uri="{FF2B5EF4-FFF2-40B4-BE49-F238E27FC236}">
                <a16:creationId xmlns:a16="http://schemas.microsoft.com/office/drawing/2014/main" id="{A49ABC60-8613-0B94-7FFA-8CBE4903A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09758">
            <a:off x="9915025" y="509140"/>
            <a:ext cx="1143269" cy="1143269"/>
          </a:xfrm>
          <a:prstGeom prst="rect">
            <a:avLst/>
          </a:prstGeom>
        </p:spPr>
      </p:pic>
      <p:pic>
        <p:nvPicPr>
          <p:cNvPr id="23" name="Picture 22" descr="A yellow bell with a black background&#10;&#10;AI-generated content may be incorrect.">
            <a:extLst>
              <a:ext uri="{FF2B5EF4-FFF2-40B4-BE49-F238E27FC236}">
                <a16:creationId xmlns:a16="http://schemas.microsoft.com/office/drawing/2014/main" id="{B8E25145-2AD7-00DB-8F7A-682E74DDB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474" y="3749809"/>
            <a:ext cx="811917" cy="8119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mouse cursor with a yellow light&#10;&#10;AI-generated content may be incorrect.">
            <a:extLst>
              <a:ext uri="{FF2B5EF4-FFF2-40B4-BE49-F238E27FC236}">
                <a16:creationId xmlns:a16="http://schemas.microsoft.com/office/drawing/2014/main" id="{F5B020DE-6EDE-97CE-EC84-26753FC73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655" y="2202667"/>
            <a:ext cx="605797" cy="605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A white video game controller&#10;&#10;AI-generated content may be incorrect.">
            <a:extLst>
              <a:ext uri="{FF2B5EF4-FFF2-40B4-BE49-F238E27FC236}">
                <a16:creationId xmlns:a16="http://schemas.microsoft.com/office/drawing/2014/main" id="{7D657187-AF2B-9552-9927-46CEBC0194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3928" y="2280523"/>
            <a:ext cx="889699" cy="889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 descr="A yellow smiley face with hearts around it&#10;&#10;AI-generated content may be incorrect.">
            <a:extLst>
              <a:ext uri="{FF2B5EF4-FFF2-40B4-BE49-F238E27FC236}">
                <a16:creationId xmlns:a16="http://schemas.microsoft.com/office/drawing/2014/main" id="{D6109571-4AAE-C017-B811-AD92C39C27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0460" y="2232163"/>
            <a:ext cx="882658" cy="8826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77744BC-9283-89C9-2ED3-51F738F5E39C}"/>
              </a:ext>
            </a:extLst>
          </p:cNvPr>
          <p:cNvSpPr txBox="1">
            <a:spLocks/>
          </p:cNvSpPr>
          <p:nvPr/>
        </p:nvSpPr>
        <p:spPr>
          <a:xfrm>
            <a:off x="8919868" y="3303046"/>
            <a:ext cx="2321229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600" b="1" dirty="0">
                <a:solidFill>
                  <a:schemeClr val="bg1"/>
                </a:solidFill>
                <a:latin typeface="Work Sans" pitchFamily="2" charset="77"/>
              </a:rPr>
              <a:t>Support Safer Internet Day </a:t>
            </a:r>
            <a:r>
              <a:rPr lang="en-GB" sz="1600" dirty="0">
                <a:solidFill>
                  <a:schemeClr val="bg1"/>
                </a:solidFill>
                <a:latin typeface="Work Sans Medium"/>
              </a:rPr>
              <a:t>on social using #SID2026 and #</a:t>
            </a:r>
            <a:r>
              <a:rPr lang="en-GB" sz="1600" dirty="0" err="1">
                <a:solidFill>
                  <a:schemeClr val="bg1"/>
                </a:solidFill>
                <a:latin typeface="Work Sans Medium"/>
              </a:rPr>
              <a:t>SaferInternet</a:t>
            </a:r>
            <a:r>
              <a:rPr lang="en-GB" sz="1600" dirty="0">
                <a:solidFill>
                  <a:schemeClr val="bg1"/>
                </a:solidFill>
                <a:latin typeface="Work Sans Medium"/>
              </a:rPr>
              <a:t> [</a:t>
            </a:r>
            <a:r>
              <a:rPr lang="en-GB" sz="1600" dirty="0" err="1">
                <a:solidFill>
                  <a:schemeClr val="bg1"/>
                </a:solidFill>
                <a:latin typeface="Work Sans Medium"/>
              </a:rPr>
              <a:t>Tag@eSafety</a:t>
            </a:r>
            <a:r>
              <a:rPr lang="en-GB" sz="1600" dirty="0">
                <a:solidFill>
                  <a:schemeClr val="bg1"/>
                </a:solidFill>
                <a:latin typeface="Work Sans Medium"/>
              </a:rPr>
              <a:t> so we can share your post too] Day.</a:t>
            </a:r>
            <a:endParaRPr lang="en-GB" sz="1600" dirty="0">
              <a:solidFill>
                <a:schemeClr val="bg1"/>
              </a:solidFill>
              <a:latin typeface="Work Sans Medium" pitchFamily="2" charset="77"/>
            </a:endParaRPr>
          </a:p>
        </p:txBody>
      </p:sp>
      <p:pic>
        <p:nvPicPr>
          <p:cNvPr id="42" name="Picture 41" descr="A blue and white headphones&#10;&#10;AI-generated content may be incorrect.">
            <a:extLst>
              <a:ext uri="{FF2B5EF4-FFF2-40B4-BE49-F238E27FC236}">
                <a16:creationId xmlns:a16="http://schemas.microsoft.com/office/drawing/2014/main" id="{6E2FEA50-63EA-961E-841B-A6EC0690E9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1107" y="4128404"/>
            <a:ext cx="831961" cy="831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FFBAC4-4494-7407-44E8-DB7C6B3B47BC}"/>
              </a:ext>
            </a:extLst>
          </p:cNvPr>
          <p:cNvSpPr txBox="1"/>
          <p:nvPr/>
        </p:nvSpPr>
        <p:spPr>
          <a:xfrm>
            <a:off x="8613115" y="6031536"/>
            <a:ext cx="3060453" cy="3264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en-US" sz="2400" b="1" dirty="0" err="1">
                <a:solidFill>
                  <a:schemeClr val="bg1"/>
                </a:solidFill>
                <a:latin typeface="Work Sans SemiBold"/>
              </a:rPr>
              <a:t>eSafety.gov.au</a:t>
            </a:r>
            <a:r>
              <a:rPr lang="en-US" sz="2400" b="1" dirty="0">
                <a:solidFill>
                  <a:schemeClr val="bg1"/>
                </a:solidFill>
                <a:latin typeface="Work Sans SemiBold"/>
              </a:rPr>
              <a:t>/SID</a:t>
            </a:r>
            <a:endParaRPr lang="en-US" sz="2400" b="1" dirty="0">
              <a:solidFill>
                <a:schemeClr val="bg1"/>
              </a:solidFill>
              <a:latin typeface="Work Sa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52498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15852A-979E-F81F-E20A-53B65261EC98}"/>
              </a:ext>
            </a:extLst>
          </p:cNvPr>
          <p:cNvSpPr txBox="1"/>
          <p:nvPr/>
        </p:nvSpPr>
        <p:spPr>
          <a:xfrm>
            <a:off x="2083032" y="2069703"/>
            <a:ext cx="802593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400" b="1" dirty="0">
                <a:solidFill>
                  <a:schemeClr val="bg1"/>
                </a:solidFill>
                <a:effectLst/>
                <a:latin typeface="Work Sans" pitchFamily="2" charset="77"/>
              </a:rPr>
              <a:t>Help make the internet a safer, more positive place.</a:t>
            </a: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432DF4A0-BA97-CD4E-DF55-F18A334CDB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24" y="5517599"/>
            <a:ext cx="3452952" cy="9365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4CF7BF5-5356-7D2B-E05E-D39150B08E10}"/>
              </a:ext>
            </a:extLst>
          </p:cNvPr>
          <p:cNvGrpSpPr/>
          <p:nvPr/>
        </p:nvGrpSpPr>
        <p:grpSpPr>
          <a:xfrm>
            <a:off x="4038476" y="3699392"/>
            <a:ext cx="4115048" cy="620829"/>
            <a:chOff x="4133624" y="3429000"/>
            <a:chExt cx="3381178" cy="56439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723DCD51-7863-2522-E2FB-AC847BC12C78}"/>
                </a:ext>
              </a:extLst>
            </p:cNvPr>
            <p:cNvSpPr/>
            <p:nvPr/>
          </p:nvSpPr>
          <p:spPr>
            <a:xfrm>
              <a:off x="4133624" y="3429000"/>
              <a:ext cx="3381178" cy="564390"/>
            </a:xfrm>
            <a:prstGeom prst="roundRect">
              <a:avLst>
                <a:gd name="adj" fmla="val 47699"/>
              </a:avLst>
            </a:prstGeom>
            <a:solidFill>
              <a:srgbClr val="60CD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46057E-7A7E-4CE7-4887-3296A98BCED0}"/>
                </a:ext>
              </a:extLst>
            </p:cNvPr>
            <p:cNvSpPr txBox="1"/>
            <p:nvPr/>
          </p:nvSpPr>
          <p:spPr>
            <a:xfrm>
              <a:off x="4378966" y="3543714"/>
              <a:ext cx="2969248" cy="3638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en-US" sz="2500" dirty="0" err="1">
                  <a:solidFill>
                    <a:srgbClr val="02182E"/>
                  </a:solidFill>
                  <a:latin typeface="Work Sans SemiBold" pitchFamily="2" charset="77"/>
                  <a:cs typeface="Arial" panose="020B0604020202020204" pitchFamily="34" charset="0"/>
                </a:rPr>
                <a:t>eSafety.gov.au</a:t>
              </a:r>
              <a:r>
                <a:rPr lang="en-US" sz="2500" dirty="0">
                  <a:solidFill>
                    <a:srgbClr val="02182E"/>
                  </a:solidFill>
                  <a:latin typeface="Work Sans SemiBold" pitchFamily="2" charset="77"/>
                  <a:cs typeface="Arial" panose="020B0604020202020204" pitchFamily="34" charset="0"/>
                </a:rPr>
                <a:t>/SID</a:t>
              </a:r>
            </a:p>
          </p:txBody>
        </p:sp>
      </p:grpSp>
      <p:pic>
        <p:nvPicPr>
          <p:cNvPr id="11" name="Picture 10" descr="A mouse cursor with a yellow light&#10;&#10;AI-generated content may be incorrect.">
            <a:extLst>
              <a:ext uri="{FF2B5EF4-FFF2-40B4-BE49-F238E27FC236}">
                <a16:creationId xmlns:a16="http://schemas.microsoft.com/office/drawing/2014/main" id="{B9E38A9B-3917-4EAE-CECB-0910309E2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673" y="3878919"/>
            <a:ext cx="686443" cy="68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15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B2F193-7513-51D2-B017-819EAC9C223A}"/>
              </a:ext>
            </a:extLst>
          </p:cNvPr>
          <p:cNvSpPr txBox="1"/>
          <p:nvPr/>
        </p:nvSpPr>
        <p:spPr>
          <a:xfrm>
            <a:off x="604120" y="675455"/>
            <a:ext cx="9283509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400" b="1" dirty="0">
                <a:solidFill>
                  <a:srgbClr val="60CDC9"/>
                </a:solidFill>
                <a:latin typeface="Work Sans" pitchFamily="2" charset="77"/>
              </a:rPr>
              <a:t>Australia’s</a:t>
            </a:r>
            <a:r>
              <a:rPr lang="en-US" sz="4400" b="1" dirty="0">
                <a:solidFill>
                  <a:schemeClr val="bg1"/>
                </a:solidFill>
                <a:latin typeface="Work Sans" pitchFamily="2" charset="77"/>
              </a:rPr>
              <a:t> independent regulator for online safety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958052A-3A35-4B6C-53AD-69246B1401BE}"/>
              </a:ext>
            </a:extLst>
          </p:cNvPr>
          <p:cNvSpPr/>
          <p:nvPr/>
        </p:nvSpPr>
        <p:spPr>
          <a:xfrm>
            <a:off x="646984" y="2447108"/>
            <a:ext cx="6592788" cy="1034765"/>
          </a:xfrm>
          <a:prstGeom prst="roundRect">
            <a:avLst/>
          </a:prstGeom>
          <a:solidFill>
            <a:schemeClr val="accent2"/>
          </a:solidFill>
          <a:ln w="38100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10468"/>
                      <a:gd name="connsiteY0" fmla="*/ 485088 h 2916747"/>
                      <a:gd name="connsiteX1" fmla="*/ 485088 w 2910468"/>
                      <a:gd name="connsiteY1" fmla="*/ 0 h 2916747"/>
                      <a:gd name="connsiteX2" fmla="*/ 2425380 w 2910468"/>
                      <a:gd name="connsiteY2" fmla="*/ 0 h 2916747"/>
                      <a:gd name="connsiteX3" fmla="*/ 2910468 w 2910468"/>
                      <a:gd name="connsiteY3" fmla="*/ 485088 h 2916747"/>
                      <a:gd name="connsiteX4" fmla="*/ 2910468 w 2910468"/>
                      <a:gd name="connsiteY4" fmla="*/ 2431659 h 2916747"/>
                      <a:gd name="connsiteX5" fmla="*/ 2425380 w 2910468"/>
                      <a:gd name="connsiteY5" fmla="*/ 2916747 h 2916747"/>
                      <a:gd name="connsiteX6" fmla="*/ 485088 w 2910468"/>
                      <a:gd name="connsiteY6" fmla="*/ 2916747 h 2916747"/>
                      <a:gd name="connsiteX7" fmla="*/ 0 w 2910468"/>
                      <a:gd name="connsiteY7" fmla="*/ 2431659 h 2916747"/>
                      <a:gd name="connsiteX8" fmla="*/ 0 w 2910468"/>
                      <a:gd name="connsiteY8" fmla="*/ 485088 h 2916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910468" h="2916747" fill="none" extrusionOk="0">
                        <a:moveTo>
                          <a:pt x="0" y="485088"/>
                        </a:moveTo>
                        <a:cubicBezTo>
                          <a:pt x="-6387" y="216148"/>
                          <a:pt x="252755" y="29093"/>
                          <a:pt x="485088" y="0"/>
                        </a:cubicBezTo>
                        <a:cubicBezTo>
                          <a:pt x="713098" y="130954"/>
                          <a:pt x="1525373" y="43574"/>
                          <a:pt x="2425380" y="0"/>
                        </a:cubicBezTo>
                        <a:cubicBezTo>
                          <a:pt x="2703874" y="16307"/>
                          <a:pt x="2920720" y="229739"/>
                          <a:pt x="2910468" y="485088"/>
                        </a:cubicBezTo>
                        <a:cubicBezTo>
                          <a:pt x="2760029" y="1351127"/>
                          <a:pt x="2996347" y="2047022"/>
                          <a:pt x="2910468" y="2431659"/>
                        </a:cubicBezTo>
                        <a:cubicBezTo>
                          <a:pt x="2872540" y="2705794"/>
                          <a:pt x="2685122" y="2911113"/>
                          <a:pt x="2425380" y="2916747"/>
                        </a:cubicBezTo>
                        <a:cubicBezTo>
                          <a:pt x="1641450" y="3071944"/>
                          <a:pt x="1126826" y="3079767"/>
                          <a:pt x="485088" y="2916747"/>
                        </a:cubicBezTo>
                        <a:cubicBezTo>
                          <a:pt x="220216" y="2875698"/>
                          <a:pt x="-22128" y="2712487"/>
                          <a:pt x="0" y="2431659"/>
                        </a:cubicBezTo>
                        <a:cubicBezTo>
                          <a:pt x="64656" y="1692198"/>
                          <a:pt x="-17807" y="1061894"/>
                          <a:pt x="0" y="485088"/>
                        </a:cubicBezTo>
                        <a:close/>
                      </a:path>
                      <a:path w="2910468" h="2916747" stroke="0" extrusionOk="0">
                        <a:moveTo>
                          <a:pt x="0" y="485088"/>
                        </a:moveTo>
                        <a:cubicBezTo>
                          <a:pt x="-34443" y="195936"/>
                          <a:pt x="185793" y="11781"/>
                          <a:pt x="485088" y="0"/>
                        </a:cubicBezTo>
                        <a:cubicBezTo>
                          <a:pt x="811863" y="132882"/>
                          <a:pt x="1608970" y="-84951"/>
                          <a:pt x="2425380" y="0"/>
                        </a:cubicBezTo>
                        <a:cubicBezTo>
                          <a:pt x="2661550" y="30993"/>
                          <a:pt x="2902279" y="262445"/>
                          <a:pt x="2910468" y="485088"/>
                        </a:cubicBezTo>
                        <a:cubicBezTo>
                          <a:pt x="2930655" y="1348762"/>
                          <a:pt x="3062948" y="1908881"/>
                          <a:pt x="2910468" y="2431659"/>
                        </a:cubicBezTo>
                        <a:cubicBezTo>
                          <a:pt x="2945994" y="2703781"/>
                          <a:pt x="2710471" y="2881383"/>
                          <a:pt x="2425380" y="2916747"/>
                        </a:cubicBezTo>
                        <a:cubicBezTo>
                          <a:pt x="1859335" y="3004386"/>
                          <a:pt x="944877" y="2844068"/>
                          <a:pt x="485088" y="2916747"/>
                        </a:cubicBezTo>
                        <a:cubicBezTo>
                          <a:pt x="211869" y="2866092"/>
                          <a:pt x="-3403" y="2704295"/>
                          <a:pt x="0" y="2431659"/>
                        </a:cubicBezTo>
                        <a:cubicBezTo>
                          <a:pt x="-38581" y="1930065"/>
                          <a:pt x="63341" y="1198112"/>
                          <a:pt x="0" y="48508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2EB9CD0-EB74-B70E-63AE-918A871266B0}"/>
              </a:ext>
            </a:extLst>
          </p:cNvPr>
          <p:cNvSpPr txBox="1">
            <a:spLocks/>
          </p:cNvSpPr>
          <p:nvPr/>
        </p:nvSpPr>
        <p:spPr>
          <a:xfrm>
            <a:off x="980567" y="2674304"/>
            <a:ext cx="4731611" cy="64633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2100" dirty="0">
                <a:solidFill>
                  <a:schemeClr val="bg1"/>
                </a:solidFill>
                <a:latin typeface="Work Sans Medium" pitchFamily="2" charset="77"/>
              </a:rPr>
              <a:t>Provide evidence based resources and programs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F1D6DA4-68BA-4356-8822-9CBA8C2C637B}"/>
              </a:ext>
            </a:extLst>
          </p:cNvPr>
          <p:cNvSpPr/>
          <p:nvPr/>
        </p:nvSpPr>
        <p:spPr>
          <a:xfrm>
            <a:off x="646984" y="3659996"/>
            <a:ext cx="6592788" cy="745365"/>
          </a:xfrm>
          <a:prstGeom prst="roundRect">
            <a:avLst/>
          </a:prstGeom>
          <a:solidFill>
            <a:schemeClr val="accent2"/>
          </a:solidFill>
          <a:ln w="38100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10468"/>
                      <a:gd name="connsiteY0" fmla="*/ 485088 h 2916747"/>
                      <a:gd name="connsiteX1" fmla="*/ 485088 w 2910468"/>
                      <a:gd name="connsiteY1" fmla="*/ 0 h 2916747"/>
                      <a:gd name="connsiteX2" fmla="*/ 2425380 w 2910468"/>
                      <a:gd name="connsiteY2" fmla="*/ 0 h 2916747"/>
                      <a:gd name="connsiteX3" fmla="*/ 2910468 w 2910468"/>
                      <a:gd name="connsiteY3" fmla="*/ 485088 h 2916747"/>
                      <a:gd name="connsiteX4" fmla="*/ 2910468 w 2910468"/>
                      <a:gd name="connsiteY4" fmla="*/ 2431659 h 2916747"/>
                      <a:gd name="connsiteX5" fmla="*/ 2425380 w 2910468"/>
                      <a:gd name="connsiteY5" fmla="*/ 2916747 h 2916747"/>
                      <a:gd name="connsiteX6" fmla="*/ 485088 w 2910468"/>
                      <a:gd name="connsiteY6" fmla="*/ 2916747 h 2916747"/>
                      <a:gd name="connsiteX7" fmla="*/ 0 w 2910468"/>
                      <a:gd name="connsiteY7" fmla="*/ 2431659 h 2916747"/>
                      <a:gd name="connsiteX8" fmla="*/ 0 w 2910468"/>
                      <a:gd name="connsiteY8" fmla="*/ 485088 h 2916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910468" h="2916747" fill="none" extrusionOk="0">
                        <a:moveTo>
                          <a:pt x="0" y="485088"/>
                        </a:moveTo>
                        <a:cubicBezTo>
                          <a:pt x="-6387" y="216148"/>
                          <a:pt x="252755" y="29093"/>
                          <a:pt x="485088" y="0"/>
                        </a:cubicBezTo>
                        <a:cubicBezTo>
                          <a:pt x="713098" y="130954"/>
                          <a:pt x="1525373" y="43574"/>
                          <a:pt x="2425380" y="0"/>
                        </a:cubicBezTo>
                        <a:cubicBezTo>
                          <a:pt x="2703874" y="16307"/>
                          <a:pt x="2920720" y="229739"/>
                          <a:pt x="2910468" y="485088"/>
                        </a:cubicBezTo>
                        <a:cubicBezTo>
                          <a:pt x="2760029" y="1351127"/>
                          <a:pt x="2996347" y="2047022"/>
                          <a:pt x="2910468" y="2431659"/>
                        </a:cubicBezTo>
                        <a:cubicBezTo>
                          <a:pt x="2872540" y="2705794"/>
                          <a:pt x="2685122" y="2911113"/>
                          <a:pt x="2425380" y="2916747"/>
                        </a:cubicBezTo>
                        <a:cubicBezTo>
                          <a:pt x="1641450" y="3071944"/>
                          <a:pt x="1126826" y="3079767"/>
                          <a:pt x="485088" y="2916747"/>
                        </a:cubicBezTo>
                        <a:cubicBezTo>
                          <a:pt x="220216" y="2875698"/>
                          <a:pt x="-22128" y="2712487"/>
                          <a:pt x="0" y="2431659"/>
                        </a:cubicBezTo>
                        <a:cubicBezTo>
                          <a:pt x="64656" y="1692198"/>
                          <a:pt x="-17807" y="1061894"/>
                          <a:pt x="0" y="485088"/>
                        </a:cubicBezTo>
                        <a:close/>
                      </a:path>
                      <a:path w="2910468" h="2916747" stroke="0" extrusionOk="0">
                        <a:moveTo>
                          <a:pt x="0" y="485088"/>
                        </a:moveTo>
                        <a:cubicBezTo>
                          <a:pt x="-34443" y="195936"/>
                          <a:pt x="185793" y="11781"/>
                          <a:pt x="485088" y="0"/>
                        </a:cubicBezTo>
                        <a:cubicBezTo>
                          <a:pt x="811863" y="132882"/>
                          <a:pt x="1608970" y="-84951"/>
                          <a:pt x="2425380" y="0"/>
                        </a:cubicBezTo>
                        <a:cubicBezTo>
                          <a:pt x="2661550" y="30993"/>
                          <a:pt x="2902279" y="262445"/>
                          <a:pt x="2910468" y="485088"/>
                        </a:cubicBezTo>
                        <a:cubicBezTo>
                          <a:pt x="2930655" y="1348762"/>
                          <a:pt x="3062948" y="1908881"/>
                          <a:pt x="2910468" y="2431659"/>
                        </a:cubicBezTo>
                        <a:cubicBezTo>
                          <a:pt x="2945994" y="2703781"/>
                          <a:pt x="2710471" y="2881383"/>
                          <a:pt x="2425380" y="2916747"/>
                        </a:cubicBezTo>
                        <a:cubicBezTo>
                          <a:pt x="1859335" y="3004386"/>
                          <a:pt x="944877" y="2844068"/>
                          <a:pt x="485088" y="2916747"/>
                        </a:cubicBezTo>
                        <a:cubicBezTo>
                          <a:pt x="211869" y="2866092"/>
                          <a:pt x="-3403" y="2704295"/>
                          <a:pt x="0" y="2431659"/>
                        </a:cubicBezTo>
                        <a:cubicBezTo>
                          <a:pt x="-38581" y="1930065"/>
                          <a:pt x="63341" y="1198112"/>
                          <a:pt x="0" y="48508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6C1DD8D-147C-C653-4B7F-1B00CC90C5D9}"/>
              </a:ext>
            </a:extLst>
          </p:cNvPr>
          <p:cNvSpPr txBox="1">
            <a:spLocks/>
          </p:cNvSpPr>
          <p:nvPr/>
        </p:nvSpPr>
        <p:spPr>
          <a:xfrm>
            <a:off x="980567" y="3901439"/>
            <a:ext cx="4731611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2100" dirty="0">
                <a:solidFill>
                  <a:schemeClr val="bg1"/>
                </a:solidFill>
                <a:latin typeface="Work Sans Medium" pitchFamily="2" charset="77"/>
              </a:rPr>
              <a:t>Help remove harmful content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D1406DD-2966-1CD2-344E-3AA01B5889FB}"/>
              </a:ext>
            </a:extLst>
          </p:cNvPr>
          <p:cNvSpPr/>
          <p:nvPr/>
        </p:nvSpPr>
        <p:spPr>
          <a:xfrm>
            <a:off x="646984" y="4583484"/>
            <a:ext cx="6592788" cy="74536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10468"/>
                      <a:gd name="connsiteY0" fmla="*/ 485088 h 2916747"/>
                      <a:gd name="connsiteX1" fmla="*/ 485088 w 2910468"/>
                      <a:gd name="connsiteY1" fmla="*/ 0 h 2916747"/>
                      <a:gd name="connsiteX2" fmla="*/ 2425380 w 2910468"/>
                      <a:gd name="connsiteY2" fmla="*/ 0 h 2916747"/>
                      <a:gd name="connsiteX3" fmla="*/ 2910468 w 2910468"/>
                      <a:gd name="connsiteY3" fmla="*/ 485088 h 2916747"/>
                      <a:gd name="connsiteX4" fmla="*/ 2910468 w 2910468"/>
                      <a:gd name="connsiteY4" fmla="*/ 2431659 h 2916747"/>
                      <a:gd name="connsiteX5" fmla="*/ 2425380 w 2910468"/>
                      <a:gd name="connsiteY5" fmla="*/ 2916747 h 2916747"/>
                      <a:gd name="connsiteX6" fmla="*/ 485088 w 2910468"/>
                      <a:gd name="connsiteY6" fmla="*/ 2916747 h 2916747"/>
                      <a:gd name="connsiteX7" fmla="*/ 0 w 2910468"/>
                      <a:gd name="connsiteY7" fmla="*/ 2431659 h 2916747"/>
                      <a:gd name="connsiteX8" fmla="*/ 0 w 2910468"/>
                      <a:gd name="connsiteY8" fmla="*/ 485088 h 2916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910468" h="2916747" fill="none" extrusionOk="0">
                        <a:moveTo>
                          <a:pt x="0" y="485088"/>
                        </a:moveTo>
                        <a:cubicBezTo>
                          <a:pt x="-6387" y="216148"/>
                          <a:pt x="252755" y="29093"/>
                          <a:pt x="485088" y="0"/>
                        </a:cubicBezTo>
                        <a:cubicBezTo>
                          <a:pt x="713098" y="130954"/>
                          <a:pt x="1525373" y="43574"/>
                          <a:pt x="2425380" y="0"/>
                        </a:cubicBezTo>
                        <a:cubicBezTo>
                          <a:pt x="2703874" y="16307"/>
                          <a:pt x="2920720" y="229739"/>
                          <a:pt x="2910468" y="485088"/>
                        </a:cubicBezTo>
                        <a:cubicBezTo>
                          <a:pt x="2760029" y="1351127"/>
                          <a:pt x="2996347" y="2047022"/>
                          <a:pt x="2910468" y="2431659"/>
                        </a:cubicBezTo>
                        <a:cubicBezTo>
                          <a:pt x="2872540" y="2705794"/>
                          <a:pt x="2685122" y="2911113"/>
                          <a:pt x="2425380" y="2916747"/>
                        </a:cubicBezTo>
                        <a:cubicBezTo>
                          <a:pt x="1641450" y="3071944"/>
                          <a:pt x="1126826" y="3079767"/>
                          <a:pt x="485088" y="2916747"/>
                        </a:cubicBezTo>
                        <a:cubicBezTo>
                          <a:pt x="220216" y="2875698"/>
                          <a:pt x="-22128" y="2712487"/>
                          <a:pt x="0" y="2431659"/>
                        </a:cubicBezTo>
                        <a:cubicBezTo>
                          <a:pt x="64656" y="1692198"/>
                          <a:pt x="-17807" y="1061894"/>
                          <a:pt x="0" y="485088"/>
                        </a:cubicBezTo>
                        <a:close/>
                      </a:path>
                      <a:path w="2910468" h="2916747" stroke="0" extrusionOk="0">
                        <a:moveTo>
                          <a:pt x="0" y="485088"/>
                        </a:moveTo>
                        <a:cubicBezTo>
                          <a:pt x="-34443" y="195936"/>
                          <a:pt x="185793" y="11781"/>
                          <a:pt x="485088" y="0"/>
                        </a:cubicBezTo>
                        <a:cubicBezTo>
                          <a:pt x="811863" y="132882"/>
                          <a:pt x="1608970" y="-84951"/>
                          <a:pt x="2425380" y="0"/>
                        </a:cubicBezTo>
                        <a:cubicBezTo>
                          <a:pt x="2661550" y="30993"/>
                          <a:pt x="2902279" y="262445"/>
                          <a:pt x="2910468" y="485088"/>
                        </a:cubicBezTo>
                        <a:cubicBezTo>
                          <a:pt x="2930655" y="1348762"/>
                          <a:pt x="3062948" y="1908881"/>
                          <a:pt x="2910468" y="2431659"/>
                        </a:cubicBezTo>
                        <a:cubicBezTo>
                          <a:pt x="2945994" y="2703781"/>
                          <a:pt x="2710471" y="2881383"/>
                          <a:pt x="2425380" y="2916747"/>
                        </a:cubicBezTo>
                        <a:cubicBezTo>
                          <a:pt x="1859335" y="3004386"/>
                          <a:pt x="944877" y="2844068"/>
                          <a:pt x="485088" y="2916747"/>
                        </a:cubicBezTo>
                        <a:cubicBezTo>
                          <a:pt x="211869" y="2866092"/>
                          <a:pt x="-3403" y="2704295"/>
                          <a:pt x="0" y="2431659"/>
                        </a:cubicBezTo>
                        <a:cubicBezTo>
                          <a:pt x="-38581" y="1930065"/>
                          <a:pt x="63341" y="1198112"/>
                          <a:pt x="0" y="48508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B15F4B9-014F-2AE2-1783-B8251BBD1259}"/>
              </a:ext>
            </a:extLst>
          </p:cNvPr>
          <p:cNvSpPr txBox="1">
            <a:spLocks/>
          </p:cNvSpPr>
          <p:nvPr/>
        </p:nvSpPr>
        <p:spPr>
          <a:xfrm>
            <a:off x="980568" y="4802277"/>
            <a:ext cx="4605812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2100" dirty="0">
                <a:solidFill>
                  <a:schemeClr val="bg1"/>
                </a:solidFill>
                <a:latin typeface="Work Sans Medium" pitchFamily="2" charset="77"/>
              </a:rPr>
              <a:t>Keep tech companies accountable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8FE742-55FB-9770-EA7D-C85FE0E21DBD}"/>
              </a:ext>
            </a:extLst>
          </p:cNvPr>
          <p:cNvGrpSpPr/>
          <p:nvPr/>
        </p:nvGrpSpPr>
        <p:grpSpPr>
          <a:xfrm>
            <a:off x="5590442" y="2092875"/>
            <a:ext cx="6196723" cy="3617127"/>
            <a:chOff x="5251139" y="2764058"/>
            <a:chExt cx="7107542" cy="40939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8FA745-E77F-F934-E270-3778D2E89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1139" y="2764058"/>
              <a:ext cx="7107542" cy="4093942"/>
            </a:xfrm>
            <a:prstGeom prst="rect">
              <a:avLst/>
            </a:prstGeom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7" name="Picture Placeholder 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4A0A0F90-8FE9-D920-34D1-C07FE3FE8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1" r="1341"/>
            <a:stretch>
              <a:fillRect/>
            </a:stretch>
          </p:blipFill>
          <p:spPr>
            <a:xfrm>
              <a:off x="6156961" y="3041815"/>
              <a:ext cx="5295899" cy="3355795"/>
            </a:xfrm>
            <a:prstGeom prst="rect">
              <a:avLst/>
            </a:prstGeom>
          </p:spPr>
        </p:pic>
      </p:grpSp>
      <p:pic>
        <p:nvPicPr>
          <p:cNvPr id="3" name="Picture 2" descr="A blue shield with a white check mark&#10;&#10;AI-generated content may be incorrect.">
            <a:extLst>
              <a:ext uri="{FF2B5EF4-FFF2-40B4-BE49-F238E27FC236}">
                <a16:creationId xmlns:a16="http://schemas.microsoft.com/office/drawing/2014/main" id="{C98ADFF0-12DA-9690-357D-34809B65C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6483" y="1312559"/>
            <a:ext cx="1364059" cy="13640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44754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8CC1EE-F416-CACA-8AEB-B1B1471D9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DD1B53-3468-4C77-8B75-2EDD1D294C59}"/>
              </a:ext>
            </a:extLst>
          </p:cNvPr>
          <p:cNvSpPr txBox="1"/>
          <p:nvPr/>
        </p:nvSpPr>
        <p:spPr>
          <a:xfrm>
            <a:off x="946700" y="979369"/>
            <a:ext cx="1004571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400" b="1" dirty="0">
                <a:solidFill>
                  <a:srgbClr val="60CDC9"/>
                </a:solidFill>
                <a:latin typeface="Work Sans" pitchFamily="2" charset="77"/>
              </a:rPr>
              <a:t>What</a:t>
            </a:r>
            <a:r>
              <a:rPr lang="en-US" sz="4400" b="1" dirty="0">
                <a:solidFill>
                  <a:schemeClr val="bg1"/>
                </a:solidFill>
                <a:latin typeface="Work Sans" pitchFamily="2" charset="77"/>
              </a:rPr>
              <a:t> is Safer Internet Day?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974D781-D11F-2A69-0A84-2E146E61C738}"/>
              </a:ext>
            </a:extLst>
          </p:cNvPr>
          <p:cNvSpPr/>
          <p:nvPr/>
        </p:nvSpPr>
        <p:spPr>
          <a:xfrm>
            <a:off x="946700" y="1828799"/>
            <a:ext cx="10298600" cy="3671890"/>
          </a:xfrm>
          <a:prstGeom prst="roundRect">
            <a:avLst>
              <a:gd name="adj" fmla="val 7363"/>
            </a:avLst>
          </a:prstGeom>
          <a:solidFill>
            <a:schemeClr val="bg1"/>
          </a:solidFill>
          <a:ln w="38100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10468"/>
                      <a:gd name="connsiteY0" fmla="*/ 485088 h 2916747"/>
                      <a:gd name="connsiteX1" fmla="*/ 485088 w 2910468"/>
                      <a:gd name="connsiteY1" fmla="*/ 0 h 2916747"/>
                      <a:gd name="connsiteX2" fmla="*/ 2425380 w 2910468"/>
                      <a:gd name="connsiteY2" fmla="*/ 0 h 2916747"/>
                      <a:gd name="connsiteX3" fmla="*/ 2910468 w 2910468"/>
                      <a:gd name="connsiteY3" fmla="*/ 485088 h 2916747"/>
                      <a:gd name="connsiteX4" fmla="*/ 2910468 w 2910468"/>
                      <a:gd name="connsiteY4" fmla="*/ 2431659 h 2916747"/>
                      <a:gd name="connsiteX5" fmla="*/ 2425380 w 2910468"/>
                      <a:gd name="connsiteY5" fmla="*/ 2916747 h 2916747"/>
                      <a:gd name="connsiteX6" fmla="*/ 485088 w 2910468"/>
                      <a:gd name="connsiteY6" fmla="*/ 2916747 h 2916747"/>
                      <a:gd name="connsiteX7" fmla="*/ 0 w 2910468"/>
                      <a:gd name="connsiteY7" fmla="*/ 2431659 h 2916747"/>
                      <a:gd name="connsiteX8" fmla="*/ 0 w 2910468"/>
                      <a:gd name="connsiteY8" fmla="*/ 485088 h 2916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910468" h="2916747" fill="none" extrusionOk="0">
                        <a:moveTo>
                          <a:pt x="0" y="485088"/>
                        </a:moveTo>
                        <a:cubicBezTo>
                          <a:pt x="-6387" y="216148"/>
                          <a:pt x="252755" y="29093"/>
                          <a:pt x="485088" y="0"/>
                        </a:cubicBezTo>
                        <a:cubicBezTo>
                          <a:pt x="713098" y="130954"/>
                          <a:pt x="1525373" y="43574"/>
                          <a:pt x="2425380" y="0"/>
                        </a:cubicBezTo>
                        <a:cubicBezTo>
                          <a:pt x="2703874" y="16307"/>
                          <a:pt x="2920720" y="229739"/>
                          <a:pt x="2910468" y="485088"/>
                        </a:cubicBezTo>
                        <a:cubicBezTo>
                          <a:pt x="2760029" y="1351127"/>
                          <a:pt x="2996347" y="2047022"/>
                          <a:pt x="2910468" y="2431659"/>
                        </a:cubicBezTo>
                        <a:cubicBezTo>
                          <a:pt x="2872540" y="2705794"/>
                          <a:pt x="2685122" y="2911113"/>
                          <a:pt x="2425380" y="2916747"/>
                        </a:cubicBezTo>
                        <a:cubicBezTo>
                          <a:pt x="1641450" y="3071944"/>
                          <a:pt x="1126826" y="3079767"/>
                          <a:pt x="485088" y="2916747"/>
                        </a:cubicBezTo>
                        <a:cubicBezTo>
                          <a:pt x="220216" y="2875698"/>
                          <a:pt x="-22128" y="2712487"/>
                          <a:pt x="0" y="2431659"/>
                        </a:cubicBezTo>
                        <a:cubicBezTo>
                          <a:pt x="64656" y="1692198"/>
                          <a:pt x="-17807" y="1061894"/>
                          <a:pt x="0" y="485088"/>
                        </a:cubicBezTo>
                        <a:close/>
                      </a:path>
                      <a:path w="2910468" h="2916747" stroke="0" extrusionOk="0">
                        <a:moveTo>
                          <a:pt x="0" y="485088"/>
                        </a:moveTo>
                        <a:cubicBezTo>
                          <a:pt x="-34443" y="195936"/>
                          <a:pt x="185793" y="11781"/>
                          <a:pt x="485088" y="0"/>
                        </a:cubicBezTo>
                        <a:cubicBezTo>
                          <a:pt x="811863" y="132882"/>
                          <a:pt x="1608970" y="-84951"/>
                          <a:pt x="2425380" y="0"/>
                        </a:cubicBezTo>
                        <a:cubicBezTo>
                          <a:pt x="2661550" y="30993"/>
                          <a:pt x="2902279" y="262445"/>
                          <a:pt x="2910468" y="485088"/>
                        </a:cubicBezTo>
                        <a:cubicBezTo>
                          <a:pt x="2930655" y="1348762"/>
                          <a:pt x="3062948" y="1908881"/>
                          <a:pt x="2910468" y="2431659"/>
                        </a:cubicBezTo>
                        <a:cubicBezTo>
                          <a:pt x="2945994" y="2703781"/>
                          <a:pt x="2710471" y="2881383"/>
                          <a:pt x="2425380" y="2916747"/>
                        </a:cubicBezTo>
                        <a:cubicBezTo>
                          <a:pt x="1859335" y="3004386"/>
                          <a:pt x="944877" y="2844068"/>
                          <a:pt x="485088" y="2916747"/>
                        </a:cubicBezTo>
                        <a:cubicBezTo>
                          <a:pt x="211869" y="2866092"/>
                          <a:pt x="-3403" y="2704295"/>
                          <a:pt x="0" y="2431659"/>
                        </a:cubicBezTo>
                        <a:cubicBezTo>
                          <a:pt x="-38581" y="1930065"/>
                          <a:pt x="63341" y="1198112"/>
                          <a:pt x="0" y="48508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4FC3DE-4FCC-8C75-9475-55A8AE1FEE52}"/>
              </a:ext>
            </a:extLst>
          </p:cNvPr>
          <p:cNvSpPr txBox="1"/>
          <p:nvPr/>
        </p:nvSpPr>
        <p:spPr>
          <a:xfrm>
            <a:off x="2168815" y="2121398"/>
            <a:ext cx="8633349" cy="307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40"/>
              </a:lnSpc>
              <a:spcAft>
                <a:spcPts val="3000"/>
              </a:spcAft>
            </a:pPr>
            <a:r>
              <a:rPr lang="en-US" sz="2200" dirty="0">
                <a:solidFill>
                  <a:srgbClr val="02182E"/>
                </a:solidFill>
                <a:latin typeface="Work Sans Medium" pitchFamily="2" charset="77"/>
              </a:rPr>
              <a:t>Global day of action celebrated in </a:t>
            </a:r>
            <a:r>
              <a:rPr lang="en-US" sz="2200" b="1" dirty="0">
                <a:solidFill>
                  <a:srgbClr val="02182E"/>
                </a:solidFill>
                <a:latin typeface="Work Sans" pitchFamily="2" charset="77"/>
              </a:rPr>
              <a:t>180 countries</a:t>
            </a:r>
            <a:r>
              <a:rPr lang="en-US" sz="2200" dirty="0">
                <a:solidFill>
                  <a:srgbClr val="02182E"/>
                </a:solidFill>
                <a:latin typeface="Work Sans Medium" pitchFamily="2" charset="77"/>
              </a:rPr>
              <a:t> to raise awareness of online safety and the need to adapt our online safety practices to the ever-evolving digital landscape.</a:t>
            </a:r>
          </a:p>
          <a:p>
            <a:pPr>
              <a:lnSpc>
                <a:spcPts val="2940"/>
              </a:lnSpc>
              <a:spcAft>
                <a:spcPts val="3000"/>
              </a:spcAft>
            </a:pPr>
            <a:r>
              <a:rPr lang="en-US" sz="2200" b="1" dirty="0" err="1">
                <a:solidFill>
                  <a:srgbClr val="02182E"/>
                </a:solidFill>
                <a:latin typeface="Work Sans" pitchFamily="2" charset="77"/>
              </a:rPr>
              <a:t>eSafety</a:t>
            </a:r>
            <a:r>
              <a:rPr lang="en-US" sz="2200" b="1" dirty="0">
                <a:solidFill>
                  <a:srgbClr val="02182E"/>
                </a:solidFill>
                <a:latin typeface="Work Sans" pitchFamily="2" charset="77"/>
              </a:rPr>
              <a:t> leads </a:t>
            </a:r>
            <a:r>
              <a:rPr lang="en-US" sz="2200" dirty="0">
                <a:solidFill>
                  <a:srgbClr val="02182E"/>
                </a:solidFill>
                <a:latin typeface="Work Sans Medium" pitchFamily="2" charset="77"/>
              </a:rPr>
              <a:t>the day in Australia. </a:t>
            </a:r>
          </a:p>
          <a:p>
            <a:pPr>
              <a:lnSpc>
                <a:spcPts val="2940"/>
              </a:lnSpc>
              <a:spcAft>
                <a:spcPts val="3000"/>
              </a:spcAft>
            </a:pPr>
            <a:r>
              <a:rPr lang="en-US" sz="2200" dirty="0">
                <a:solidFill>
                  <a:srgbClr val="02182E"/>
                </a:solidFill>
                <a:latin typeface="Work Sans Medium" pitchFamily="2" charset="77"/>
              </a:rPr>
              <a:t>eSafety is calling on all Australians to help make the internet a safer, </a:t>
            </a:r>
            <a:r>
              <a:rPr lang="en-US" sz="2200" b="1" dirty="0">
                <a:solidFill>
                  <a:srgbClr val="02182E"/>
                </a:solidFill>
                <a:latin typeface="Work Sans" pitchFamily="2" charset="77"/>
              </a:rPr>
              <a:t>more positive place. </a:t>
            </a:r>
          </a:p>
        </p:txBody>
      </p:sp>
      <p:pic>
        <p:nvPicPr>
          <p:cNvPr id="3" name="Picture 2" descr="A blue circle with a white thumb up symbol&#10;&#10;AI-generated content may be incorrect.">
            <a:extLst>
              <a:ext uri="{FF2B5EF4-FFF2-40B4-BE49-F238E27FC236}">
                <a16:creationId xmlns:a16="http://schemas.microsoft.com/office/drawing/2014/main" id="{91B65BC0-FCEE-519A-F24D-3085E1B26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3605">
            <a:off x="1353880" y="2228006"/>
            <a:ext cx="634585" cy="634585"/>
          </a:xfrm>
          <a:prstGeom prst="rect">
            <a:avLst/>
          </a:prstGeom>
        </p:spPr>
      </p:pic>
      <p:pic>
        <p:nvPicPr>
          <p:cNvPr id="4" name="Picture 3" descr="A blue circle with a white thumb up symbol&#10;&#10;AI-generated content may be incorrect.">
            <a:extLst>
              <a:ext uri="{FF2B5EF4-FFF2-40B4-BE49-F238E27FC236}">
                <a16:creationId xmlns:a16="http://schemas.microsoft.com/office/drawing/2014/main" id="{2499F1F6-14D9-5878-FEC0-712B8F1AE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3605">
            <a:off x="1353881" y="3554719"/>
            <a:ext cx="634585" cy="634585"/>
          </a:xfrm>
          <a:prstGeom prst="rect">
            <a:avLst/>
          </a:prstGeom>
        </p:spPr>
      </p:pic>
      <p:pic>
        <p:nvPicPr>
          <p:cNvPr id="5" name="Picture 4" descr="A blue circle with a white thumb up symbol&#10;&#10;AI-generated content may be incorrect.">
            <a:extLst>
              <a:ext uri="{FF2B5EF4-FFF2-40B4-BE49-F238E27FC236}">
                <a16:creationId xmlns:a16="http://schemas.microsoft.com/office/drawing/2014/main" id="{7F6C9A85-CCEB-6FA7-7F50-0FA262F9D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3605">
            <a:off x="1353882" y="4471701"/>
            <a:ext cx="634585" cy="63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56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F1AE3-0679-6382-CB8A-30E03AD26C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88003" y="1736736"/>
            <a:ext cx="8327448" cy="1574800"/>
          </a:xfrm>
        </p:spPr>
        <p:txBody>
          <a:bodyPr lIns="0" tIns="0" rIns="0" bIns="0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730"/>
              </a:lnSpc>
              <a:spcBef>
                <a:spcPts val="0"/>
              </a:spcBef>
            </a:pPr>
            <a:r>
              <a:rPr lang="en-US" sz="4400" b="1" dirty="0">
                <a:solidFill>
                  <a:srgbClr val="60CDC9"/>
                </a:solidFill>
                <a:latin typeface="Work Sans"/>
              </a:rPr>
              <a:t>Why</a:t>
            </a:r>
            <a:r>
              <a:rPr lang="en-US" sz="4400" b="1" dirty="0">
                <a:solidFill>
                  <a:schemeClr val="bg1"/>
                </a:solidFill>
                <a:latin typeface="Work Sans"/>
              </a:rPr>
              <a:t> is Safer Internet Day </a:t>
            </a:r>
            <a:r>
              <a:rPr lang="en-US" sz="4400" dirty="0">
                <a:solidFill>
                  <a:schemeClr val="bg1"/>
                </a:solidFill>
                <a:latin typeface="Work Sans"/>
              </a:rPr>
              <a:t> </a:t>
            </a:r>
          </a:p>
          <a:p>
            <a:pPr>
              <a:lnSpc>
                <a:spcPts val="4730"/>
              </a:lnSpc>
              <a:spcBef>
                <a:spcPts val="0"/>
              </a:spcBef>
            </a:pPr>
            <a:r>
              <a:rPr lang="en-US" sz="4400" b="1" dirty="0">
                <a:solidFill>
                  <a:schemeClr val="bg1"/>
                </a:solidFill>
                <a:latin typeface="Work Sans"/>
              </a:rPr>
              <a:t>so important? </a:t>
            </a:r>
            <a:endParaRPr lang="en-US" sz="4400" dirty="0">
              <a:solidFill>
                <a:schemeClr val="bg1"/>
              </a:solidFill>
              <a:latin typeface="Work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D0F0F2-9CFC-234C-5E76-E9DBC3AC245E}"/>
              </a:ext>
            </a:extLst>
          </p:cNvPr>
          <p:cNvSpPr txBox="1"/>
          <p:nvPr/>
        </p:nvSpPr>
        <p:spPr>
          <a:xfrm>
            <a:off x="988002" y="3311536"/>
            <a:ext cx="9056110" cy="184665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0">
              <a:buNone/>
            </a:pPr>
            <a:r>
              <a:rPr lang="en-US" sz="2000" dirty="0">
                <a:solidFill>
                  <a:schemeClr val="bg1"/>
                </a:solidFill>
                <a:latin typeface="Work Sans" pitchFamily="2" charset="77"/>
                <a:ea typeface="+mn-lt"/>
                <a:cs typeface="+mn-lt"/>
              </a:rPr>
              <a:t>We live so much of our lives online - at school, at work, and at home. The internet offers incredible opportunities, but it also exposes us to real risks like abuse, misinformation and exploitation. As online safety becomes a national priority, with growing conversations around age restrictions and digital wellbeing, Safer Internet Day is our moment to work towards a </a:t>
            </a:r>
            <a:r>
              <a:rPr lang="en-US" sz="2000" b="1" dirty="0">
                <a:solidFill>
                  <a:schemeClr val="bg1"/>
                </a:solidFill>
                <a:latin typeface="Work Sans" pitchFamily="2" charset="77"/>
                <a:ea typeface="+mn-lt"/>
                <a:cs typeface="+mn-lt"/>
              </a:rPr>
              <a:t>safer, more positive internet</a:t>
            </a:r>
            <a:r>
              <a:rPr lang="en-US" sz="2000" dirty="0">
                <a:solidFill>
                  <a:schemeClr val="bg1"/>
                </a:solidFill>
                <a:latin typeface="Work Sans" pitchFamily="2" charset="77"/>
                <a:ea typeface="+mn-lt"/>
                <a:cs typeface="+mn-lt"/>
              </a:rPr>
              <a:t>. </a:t>
            </a:r>
          </a:p>
        </p:txBody>
      </p:sp>
      <p:pic>
        <p:nvPicPr>
          <p:cNvPr id="9" name="Picture 8" descr="A calendar with a check mark and x mark&#10;&#10;AI-generated content may be incorrect.">
            <a:extLst>
              <a:ext uri="{FF2B5EF4-FFF2-40B4-BE49-F238E27FC236}">
                <a16:creationId xmlns:a16="http://schemas.microsoft.com/office/drawing/2014/main" id="{CD663B34-F818-BD76-B548-AAE189DC0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21171">
            <a:off x="800738" y="242289"/>
            <a:ext cx="1274866" cy="1274866"/>
          </a:xfrm>
          <a:prstGeom prst="rect">
            <a:avLst/>
          </a:prstGeom>
        </p:spPr>
      </p:pic>
      <p:pic>
        <p:nvPicPr>
          <p:cNvPr id="11" name="Picture 10" descr="A cartoon hand holding a heart&#10;&#10;AI-generated content may be incorrect.">
            <a:extLst>
              <a:ext uri="{FF2B5EF4-FFF2-40B4-BE49-F238E27FC236}">
                <a16:creationId xmlns:a16="http://schemas.microsoft.com/office/drawing/2014/main" id="{056A03B5-E5F9-E69E-F486-7A1E85490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0514">
            <a:off x="9845463" y="4831624"/>
            <a:ext cx="1678481" cy="1678481"/>
          </a:xfrm>
          <a:prstGeom prst="rect">
            <a:avLst/>
          </a:prstGeom>
        </p:spPr>
      </p:pic>
      <p:pic>
        <p:nvPicPr>
          <p:cNvPr id="19" name="Picture 18" descr="A yellow wifi symbol&#10;&#10;AI-generated content may be incorrect.">
            <a:extLst>
              <a:ext uri="{FF2B5EF4-FFF2-40B4-BE49-F238E27FC236}">
                <a16:creationId xmlns:a16="http://schemas.microsoft.com/office/drawing/2014/main" id="{772681AB-36D0-7AC6-19CE-205B6A874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31728">
            <a:off x="8234944" y="1216169"/>
            <a:ext cx="1008821" cy="100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94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B563AE3-FC75-0815-4523-CED299672E4D}"/>
              </a:ext>
            </a:extLst>
          </p:cNvPr>
          <p:cNvSpPr/>
          <p:nvPr/>
        </p:nvSpPr>
        <p:spPr>
          <a:xfrm>
            <a:off x="644421" y="3345965"/>
            <a:ext cx="1980157" cy="1788399"/>
          </a:xfrm>
          <a:prstGeom prst="roundRect">
            <a:avLst/>
          </a:prstGeom>
          <a:solidFill>
            <a:schemeClr val="accent2"/>
          </a:solidFill>
          <a:ln w="38100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10468"/>
                      <a:gd name="connsiteY0" fmla="*/ 485088 h 2916747"/>
                      <a:gd name="connsiteX1" fmla="*/ 485088 w 2910468"/>
                      <a:gd name="connsiteY1" fmla="*/ 0 h 2916747"/>
                      <a:gd name="connsiteX2" fmla="*/ 2425380 w 2910468"/>
                      <a:gd name="connsiteY2" fmla="*/ 0 h 2916747"/>
                      <a:gd name="connsiteX3" fmla="*/ 2910468 w 2910468"/>
                      <a:gd name="connsiteY3" fmla="*/ 485088 h 2916747"/>
                      <a:gd name="connsiteX4" fmla="*/ 2910468 w 2910468"/>
                      <a:gd name="connsiteY4" fmla="*/ 2431659 h 2916747"/>
                      <a:gd name="connsiteX5" fmla="*/ 2425380 w 2910468"/>
                      <a:gd name="connsiteY5" fmla="*/ 2916747 h 2916747"/>
                      <a:gd name="connsiteX6" fmla="*/ 485088 w 2910468"/>
                      <a:gd name="connsiteY6" fmla="*/ 2916747 h 2916747"/>
                      <a:gd name="connsiteX7" fmla="*/ 0 w 2910468"/>
                      <a:gd name="connsiteY7" fmla="*/ 2431659 h 2916747"/>
                      <a:gd name="connsiteX8" fmla="*/ 0 w 2910468"/>
                      <a:gd name="connsiteY8" fmla="*/ 485088 h 2916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910468" h="2916747" fill="none" extrusionOk="0">
                        <a:moveTo>
                          <a:pt x="0" y="485088"/>
                        </a:moveTo>
                        <a:cubicBezTo>
                          <a:pt x="-6387" y="216148"/>
                          <a:pt x="252755" y="29093"/>
                          <a:pt x="485088" y="0"/>
                        </a:cubicBezTo>
                        <a:cubicBezTo>
                          <a:pt x="713098" y="130954"/>
                          <a:pt x="1525373" y="43574"/>
                          <a:pt x="2425380" y="0"/>
                        </a:cubicBezTo>
                        <a:cubicBezTo>
                          <a:pt x="2703874" y="16307"/>
                          <a:pt x="2920720" y="229739"/>
                          <a:pt x="2910468" y="485088"/>
                        </a:cubicBezTo>
                        <a:cubicBezTo>
                          <a:pt x="2760029" y="1351127"/>
                          <a:pt x="2996347" y="2047022"/>
                          <a:pt x="2910468" y="2431659"/>
                        </a:cubicBezTo>
                        <a:cubicBezTo>
                          <a:pt x="2872540" y="2705794"/>
                          <a:pt x="2685122" y="2911113"/>
                          <a:pt x="2425380" y="2916747"/>
                        </a:cubicBezTo>
                        <a:cubicBezTo>
                          <a:pt x="1641450" y="3071944"/>
                          <a:pt x="1126826" y="3079767"/>
                          <a:pt x="485088" y="2916747"/>
                        </a:cubicBezTo>
                        <a:cubicBezTo>
                          <a:pt x="220216" y="2875698"/>
                          <a:pt x="-22128" y="2712487"/>
                          <a:pt x="0" y="2431659"/>
                        </a:cubicBezTo>
                        <a:cubicBezTo>
                          <a:pt x="64656" y="1692198"/>
                          <a:pt x="-17807" y="1061894"/>
                          <a:pt x="0" y="485088"/>
                        </a:cubicBezTo>
                        <a:close/>
                      </a:path>
                      <a:path w="2910468" h="2916747" stroke="0" extrusionOk="0">
                        <a:moveTo>
                          <a:pt x="0" y="485088"/>
                        </a:moveTo>
                        <a:cubicBezTo>
                          <a:pt x="-34443" y="195936"/>
                          <a:pt x="185793" y="11781"/>
                          <a:pt x="485088" y="0"/>
                        </a:cubicBezTo>
                        <a:cubicBezTo>
                          <a:pt x="811863" y="132882"/>
                          <a:pt x="1608970" y="-84951"/>
                          <a:pt x="2425380" y="0"/>
                        </a:cubicBezTo>
                        <a:cubicBezTo>
                          <a:pt x="2661550" y="30993"/>
                          <a:pt x="2902279" y="262445"/>
                          <a:pt x="2910468" y="485088"/>
                        </a:cubicBezTo>
                        <a:cubicBezTo>
                          <a:pt x="2930655" y="1348762"/>
                          <a:pt x="3062948" y="1908881"/>
                          <a:pt x="2910468" y="2431659"/>
                        </a:cubicBezTo>
                        <a:cubicBezTo>
                          <a:pt x="2945994" y="2703781"/>
                          <a:pt x="2710471" y="2881383"/>
                          <a:pt x="2425380" y="2916747"/>
                        </a:cubicBezTo>
                        <a:cubicBezTo>
                          <a:pt x="1859335" y="3004386"/>
                          <a:pt x="944877" y="2844068"/>
                          <a:pt x="485088" y="2916747"/>
                        </a:cubicBezTo>
                        <a:cubicBezTo>
                          <a:pt x="211869" y="2866092"/>
                          <a:pt x="-3403" y="2704295"/>
                          <a:pt x="0" y="2431659"/>
                        </a:cubicBezTo>
                        <a:cubicBezTo>
                          <a:pt x="-38581" y="1930065"/>
                          <a:pt x="63341" y="1198112"/>
                          <a:pt x="0" y="48508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1089B-ED03-A619-B365-FAF301D40EBF}"/>
              </a:ext>
            </a:extLst>
          </p:cNvPr>
          <p:cNvSpPr txBox="1"/>
          <p:nvPr/>
        </p:nvSpPr>
        <p:spPr>
          <a:xfrm>
            <a:off x="644421" y="777954"/>
            <a:ext cx="11087971" cy="668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400" b="1" dirty="0">
                <a:solidFill>
                  <a:srgbClr val="60CDC9"/>
                </a:solidFill>
                <a:latin typeface="Work Sans" pitchFamily="2" charset="77"/>
              </a:rPr>
              <a:t>Five tips </a:t>
            </a:r>
            <a:r>
              <a:rPr lang="en-US" sz="4400" b="1" dirty="0">
                <a:solidFill>
                  <a:schemeClr val="bg1"/>
                </a:solidFill>
                <a:latin typeface="Work Sans" pitchFamily="2" charset="77"/>
              </a:rPr>
              <a:t>for a safer internet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40DA7D9-231F-7439-D9D3-97C3D8D511B4}"/>
              </a:ext>
            </a:extLst>
          </p:cNvPr>
          <p:cNvSpPr/>
          <p:nvPr/>
        </p:nvSpPr>
        <p:spPr>
          <a:xfrm>
            <a:off x="2848504" y="3345965"/>
            <a:ext cx="1980157" cy="1788399"/>
          </a:xfrm>
          <a:prstGeom prst="roundRect">
            <a:avLst/>
          </a:prstGeom>
          <a:solidFill>
            <a:srgbClr val="60CDC9"/>
          </a:solidFill>
          <a:ln w="38100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10468"/>
                      <a:gd name="connsiteY0" fmla="*/ 485088 h 2916747"/>
                      <a:gd name="connsiteX1" fmla="*/ 485088 w 2910468"/>
                      <a:gd name="connsiteY1" fmla="*/ 0 h 2916747"/>
                      <a:gd name="connsiteX2" fmla="*/ 2425380 w 2910468"/>
                      <a:gd name="connsiteY2" fmla="*/ 0 h 2916747"/>
                      <a:gd name="connsiteX3" fmla="*/ 2910468 w 2910468"/>
                      <a:gd name="connsiteY3" fmla="*/ 485088 h 2916747"/>
                      <a:gd name="connsiteX4" fmla="*/ 2910468 w 2910468"/>
                      <a:gd name="connsiteY4" fmla="*/ 2431659 h 2916747"/>
                      <a:gd name="connsiteX5" fmla="*/ 2425380 w 2910468"/>
                      <a:gd name="connsiteY5" fmla="*/ 2916747 h 2916747"/>
                      <a:gd name="connsiteX6" fmla="*/ 485088 w 2910468"/>
                      <a:gd name="connsiteY6" fmla="*/ 2916747 h 2916747"/>
                      <a:gd name="connsiteX7" fmla="*/ 0 w 2910468"/>
                      <a:gd name="connsiteY7" fmla="*/ 2431659 h 2916747"/>
                      <a:gd name="connsiteX8" fmla="*/ 0 w 2910468"/>
                      <a:gd name="connsiteY8" fmla="*/ 485088 h 2916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910468" h="2916747" fill="none" extrusionOk="0">
                        <a:moveTo>
                          <a:pt x="0" y="485088"/>
                        </a:moveTo>
                        <a:cubicBezTo>
                          <a:pt x="-6387" y="216148"/>
                          <a:pt x="252755" y="29093"/>
                          <a:pt x="485088" y="0"/>
                        </a:cubicBezTo>
                        <a:cubicBezTo>
                          <a:pt x="713098" y="130954"/>
                          <a:pt x="1525373" y="43574"/>
                          <a:pt x="2425380" y="0"/>
                        </a:cubicBezTo>
                        <a:cubicBezTo>
                          <a:pt x="2703874" y="16307"/>
                          <a:pt x="2920720" y="229739"/>
                          <a:pt x="2910468" y="485088"/>
                        </a:cubicBezTo>
                        <a:cubicBezTo>
                          <a:pt x="2760029" y="1351127"/>
                          <a:pt x="2996347" y="2047022"/>
                          <a:pt x="2910468" y="2431659"/>
                        </a:cubicBezTo>
                        <a:cubicBezTo>
                          <a:pt x="2872540" y="2705794"/>
                          <a:pt x="2685122" y="2911113"/>
                          <a:pt x="2425380" y="2916747"/>
                        </a:cubicBezTo>
                        <a:cubicBezTo>
                          <a:pt x="1641450" y="3071944"/>
                          <a:pt x="1126826" y="3079767"/>
                          <a:pt x="485088" y="2916747"/>
                        </a:cubicBezTo>
                        <a:cubicBezTo>
                          <a:pt x="220216" y="2875698"/>
                          <a:pt x="-22128" y="2712487"/>
                          <a:pt x="0" y="2431659"/>
                        </a:cubicBezTo>
                        <a:cubicBezTo>
                          <a:pt x="64656" y="1692198"/>
                          <a:pt x="-17807" y="1061894"/>
                          <a:pt x="0" y="485088"/>
                        </a:cubicBezTo>
                        <a:close/>
                      </a:path>
                      <a:path w="2910468" h="2916747" stroke="0" extrusionOk="0">
                        <a:moveTo>
                          <a:pt x="0" y="485088"/>
                        </a:moveTo>
                        <a:cubicBezTo>
                          <a:pt x="-34443" y="195936"/>
                          <a:pt x="185793" y="11781"/>
                          <a:pt x="485088" y="0"/>
                        </a:cubicBezTo>
                        <a:cubicBezTo>
                          <a:pt x="811863" y="132882"/>
                          <a:pt x="1608970" y="-84951"/>
                          <a:pt x="2425380" y="0"/>
                        </a:cubicBezTo>
                        <a:cubicBezTo>
                          <a:pt x="2661550" y="30993"/>
                          <a:pt x="2902279" y="262445"/>
                          <a:pt x="2910468" y="485088"/>
                        </a:cubicBezTo>
                        <a:cubicBezTo>
                          <a:pt x="2930655" y="1348762"/>
                          <a:pt x="3062948" y="1908881"/>
                          <a:pt x="2910468" y="2431659"/>
                        </a:cubicBezTo>
                        <a:cubicBezTo>
                          <a:pt x="2945994" y="2703781"/>
                          <a:pt x="2710471" y="2881383"/>
                          <a:pt x="2425380" y="2916747"/>
                        </a:cubicBezTo>
                        <a:cubicBezTo>
                          <a:pt x="1859335" y="3004386"/>
                          <a:pt x="944877" y="2844068"/>
                          <a:pt x="485088" y="2916747"/>
                        </a:cubicBezTo>
                        <a:cubicBezTo>
                          <a:pt x="211869" y="2866092"/>
                          <a:pt x="-3403" y="2704295"/>
                          <a:pt x="0" y="2431659"/>
                        </a:cubicBezTo>
                        <a:cubicBezTo>
                          <a:pt x="-38581" y="1930065"/>
                          <a:pt x="63341" y="1198112"/>
                          <a:pt x="0" y="48508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D81885C-0F0F-831B-B113-648D738BFB36}"/>
              </a:ext>
            </a:extLst>
          </p:cNvPr>
          <p:cNvSpPr txBox="1">
            <a:spLocks/>
          </p:cNvSpPr>
          <p:nvPr/>
        </p:nvSpPr>
        <p:spPr>
          <a:xfrm>
            <a:off x="2942719" y="3890685"/>
            <a:ext cx="1723909" cy="64633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defRPr/>
            </a:pPr>
            <a:r>
              <a:rPr lang="en-GB" sz="2100" b="1" dirty="0">
                <a:solidFill>
                  <a:srgbClr val="02182E"/>
                </a:solidFill>
                <a:latin typeface="Work Sans"/>
              </a:rPr>
              <a:t> Balance time online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7DCCBB8-1FBA-6E75-0873-6A8AA7CF1715}"/>
              </a:ext>
            </a:extLst>
          </p:cNvPr>
          <p:cNvSpPr/>
          <p:nvPr/>
        </p:nvSpPr>
        <p:spPr>
          <a:xfrm>
            <a:off x="5052587" y="3345965"/>
            <a:ext cx="1980157" cy="1788399"/>
          </a:xfrm>
          <a:prstGeom prst="roundRect">
            <a:avLst/>
          </a:prstGeom>
          <a:solidFill>
            <a:srgbClr val="EBDD66"/>
          </a:solidFill>
          <a:ln w="38100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10468"/>
                      <a:gd name="connsiteY0" fmla="*/ 485088 h 2916747"/>
                      <a:gd name="connsiteX1" fmla="*/ 485088 w 2910468"/>
                      <a:gd name="connsiteY1" fmla="*/ 0 h 2916747"/>
                      <a:gd name="connsiteX2" fmla="*/ 2425380 w 2910468"/>
                      <a:gd name="connsiteY2" fmla="*/ 0 h 2916747"/>
                      <a:gd name="connsiteX3" fmla="*/ 2910468 w 2910468"/>
                      <a:gd name="connsiteY3" fmla="*/ 485088 h 2916747"/>
                      <a:gd name="connsiteX4" fmla="*/ 2910468 w 2910468"/>
                      <a:gd name="connsiteY4" fmla="*/ 2431659 h 2916747"/>
                      <a:gd name="connsiteX5" fmla="*/ 2425380 w 2910468"/>
                      <a:gd name="connsiteY5" fmla="*/ 2916747 h 2916747"/>
                      <a:gd name="connsiteX6" fmla="*/ 485088 w 2910468"/>
                      <a:gd name="connsiteY6" fmla="*/ 2916747 h 2916747"/>
                      <a:gd name="connsiteX7" fmla="*/ 0 w 2910468"/>
                      <a:gd name="connsiteY7" fmla="*/ 2431659 h 2916747"/>
                      <a:gd name="connsiteX8" fmla="*/ 0 w 2910468"/>
                      <a:gd name="connsiteY8" fmla="*/ 485088 h 2916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910468" h="2916747" fill="none" extrusionOk="0">
                        <a:moveTo>
                          <a:pt x="0" y="485088"/>
                        </a:moveTo>
                        <a:cubicBezTo>
                          <a:pt x="-6387" y="216148"/>
                          <a:pt x="252755" y="29093"/>
                          <a:pt x="485088" y="0"/>
                        </a:cubicBezTo>
                        <a:cubicBezTo>
                          <a:pt x="713098" y="130954"/>
                          <a:pt x="1525373" y="43574"/>
                          <a:pt x="2425380" y="0"/>
                        </a:cubicBezTo>
                        <a:cubicBezTo>
                          <a:pt x="2703874" y="16307"/>
                          <a:pt x="2920720" y="229739"/>
                          <a:pt x="2910468" y="485088"/>
                        </a:cubicBezTo>
                        <a:cubicBezTo>
                          <a:pt x="2760029" y="1351127"/>
                          <a:pt x="2996347" y="2047022"/>
                          <a:pt x="2910468" y="2431659"/>
                        </a:cubicBezTo>
                        <a:cubicBezTo>
                          <a:pt x="2872540" y="2705794"/>
                          <a:pt x="2685122" y="2911113"/>
                          <a:pt x="2425380" y="2916747"/>
                        </a:cubicBezTo>
                        <a:cubicBezTo>
                          <a:pt x="1641450" y="3071944"/>
                          <a:pt x="1126826" y="3079767"/>
                          <a:pt x="485088" y="2916747"/>
                        </a:cubicBezTo>
                        <a:cubicBezTo>
                          <a:pt x="220216" y="2875698"/>
                          <a:pt x="-22128" y="2712487"/>
                          <a:pt x="0" y="2431659"/>
                        </a:cubicBezTo>
                        <a:cubicBezTo>
                          <a:pt x="64656" y="1692198"/>
                          <a:pt x="-17807" y="1061894"/>
                          <a:pt x="0" y="485088"/>
                        </a:cubicBezTo>
                        <a:close/>
                      </a:path>
                      <a:path w="2910468" h="2916747" stroke="0" extrusionOk="0">
                        <a:moveTo>
                          <a:pt x="0" y="485088"/>
                        </a:moveTo>
                        <a:cubicBezTo>
                          <a:pt x="-34443" y="195936"/>
                          <a:pt x="185793" y="11781"/>
                          <a:pt x="485088" y="0"/>
                        </a:cubicBezTo>
                        <a:cubicBezTo>
                          <a:pt x="811863" y="132882"/>
                          <a:pt x="1608970" y="-84951"/>
                          <a:pt x="2425380" y="0"/>
                        </a:cubicBezTo>
                        <a:cubicBezTo>
                          <a:pt x="2661550" y="30993"/>
                          <a:pt x="2902279" y="262445"/>
                          <a:pt x="2910468" y="485088"/>
                        </a:cubicBezTo>
                        <a:cubicBezTo>
                          <a:pt x="2930655" y="1348762"/>
                          <a:pt x="3062948" y="1908881"/>
                          <a:pt x="2910468" y="2431659"/>
                        </a:cubicBezTo>
                        <a:cubicBezTo>
                          <a:pt x="2945994" y="2703781"/>
                          <a:pt x="2710471" y="2881383"/>
                          <a:pt x="2425380" y="2916747"/>
                        </a:cubicBezTo>
                        <a:cubicBezTo>
                          <a:pt x="1859335" y="3004386"/>
                          <a:pt x="944877" y="2844068"/>
                          <a:pt x="485088" y="2916747"/>
                        </a:cubicBezTo>
                        <a:cubicBezTo>
                          <a:pt x="211869" y="2866092"/>
                          <a:pt x="-3403" y="2704295"/>
                          <a:pt x="0" y="2431659"/>
                        </a:cubicBezTo>
                        <a:cubicBezTo>
                          <a:pt x="-38581" y="1930065"/>
                          <a:pt x="63341" y="1198112"/>
                          <a:pt x="0" y="48508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BDD66"/>
              </a:solidFill>
              <a:highlight>
                <a:srgbClr val="FFFF00"/>
              </a:highlight>
            </a:endParaRP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1B0617A-97DC-0F86-7174-4993E986AB5D}"/>
              </a:ext>
            </a:extLst>
          </p:cNvPr>
          <p:cNvSpPr txBox="1">
            <a:spLocks/>
          </p:cNvSpPr>
          <p:nvPr/>
        </p:nvSpPr>
        <p:spPr>
          <a:xfrm>
            <a:off x="5062230" y="4052268"/>
            <a:ext cx="1960869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defRPr/>
            </a:pPr>
            <a:r>
              <a:rPr lang="en-GB" sz="2100" b="1" dirty="0">
                <a:solidFill>
                  <a:srgbClr val="02182E"/>
                </a:solidFill>
                <a:latin typeface="Work Sans" pitchFamily="2" charset="77"/>
              </a:rPr>
              <a:t>Speak up</a:t>
            </a:r>
            <a:endParaRPr lang="en-GB" sz="2100" dirty="0">
              <a:solidFill>
                <a:srgbClr val="02182E"/>
              </a:solidFill>
            </a:endParaRP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36CCE2A6-0917-3280-EDB2-80616811B775}"/>
              </a:ext>
            </a:extLst>
          </p:cNvPr>
          <p:cNvSpPr txBox="1">
            <a:spLocks/>
          </p:cNvSpPr>
          <p:nvPr/>
        </p:nvSpPr>
        <p:spPr>
          <a:xfrm>
            <a:off x="663709" y="4052268"/>
            <a:ext cx="1960869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defRPr/>
            </a:pPr>
            <a:r>
              <a:rPr lang="en-GB" sz="2100" b="1" dirty="0">
                <a:solidFill>
                  <a:schemeClr val="bg1"/>
                </a:solidFill>
                <a:latin typeface="Work Sans" pitchFamily="2" charset="77"/>
              </a:rPr>
              <a:t>Be kind</a:t>
            </a:r>
            <a:endParaRPr lang="en-GB" sz="2100" dirty="0">
              <a:solidFill>
                <a:schemeClr val="bg1"/>
              </a:solidFill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EAA4A9E9-7999-2C38-6F66-88107CEA4586}"/>
              </a:ext>
            </a:extLst>
          </p:cNvPr>
          <p:cNvSpPr/>
          <p:nvPr/>
        </p:nvSpPr>
        <p:spPr>
          <a:xfrm>
            <a:off x="7255457" y="3333773"/>
            <a:ext cx="1980157" cy="1788399"/>
          </a:xfrm>
          <a:prstGeom prst="roundRect">
            <a:avLst/>
          </a:prstGeom>
          <a:solidFill>
            <a:srgbClr val="FF779F"/>
          </a:solidFill>
          <a:ln w="38100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10468"/>
                      <a:gd name="connsiteY0" fmla="*/ 485088 h 2916747"/>
                      <a:gd name="connsiteX1" fmla="*/ 485088 w 2910468"/>
                      <a:gd name="connsiteY1" fmla="*/ 0 h 2916747"/>
                      <a:gd name="connsiteX2" fmla="*/ 2425380 w 2910468"/>
                      <a:gd name="connsiteY2" fmla="*/ 0 h 2916747"/>
                      <a:gd name="connsiteX3" fmla="*/ 2910468 w 2910468"/>
                      <a:gd name="connsiteY3" fmla="*/ 485088 h 2916747"/>
                      <a:gd name="connsiteX4" fmla="*/ 2910468 w 2910468"/>
                      <a:gd name="connsiteY4" fmla="*/ 2431659 h 2916747"/>
                      <a:gd name="connsiteX5" fmla="*/ 2425380 w 2910468"/>
                      <a:gd name="connsiteY5" fmla="*/ 2916747 h 2916747"/>
                      <a:gd name="connsiteX6" fmla="*/ 485088 w 2910468"/>
                      <a:gd name="connsiteY6" fmla="*/ 2916747 h 2916747"/>
                      <a:gd name="connsiteX7" fmla="*/ 0 w 2910468"/>
                      <a:gd name="connsiteY7" fmla="*/ 2431659 h 2916747"/>
                      <a:gd name="connsiteX8" fmla="*/ 0 w 2910468"/>
                      <a:gd name="connsiteY8" fmla="*/ 485088 h 2916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910468" h="2916747" fill="none" extrusionOk="0">
                        <a:moveTo>
                          <a:pt x="0" y="485088"/>
                        </a:moveTo>
                        <a:cubicBezTo>
                          <a:pt x="-6387" y="216148"/>
                          <a:pt x="252755" y="29093"/>
                          <a:pt x="485088" y="0"/>
                        </a:cubicBezTo>
                        <a:cubicBezTo>
                          <a:pt x="713098" y="130954"/>
                          <a:pt x="1525373" y="43574"/>
                          <a:pt x="2425380" y="0"/>
                        </a:cubicBezTo>
                        <a:cubicBezTo>
                          <a:pt x="2703874" y="16307"/>
                          <a:pt x="2920720" y="229739"/>
                          <a:pt x="2910468" y="485088"/>
                        </a:cubicBezTo>
                        <a:cubicBezTo>
                          <a:pt x="2760029" y="1351127"/>
                          <a:pt x="2996347" y="2047022"/>
                          <a:pt x="2910468" y="2431659"/>
                        </a:cubicBezTo>
                        <a:cubicBezTo>
                          <a:pt x="2872540" y="2705794"/>
                          <a:pt x="2685122" y="2911113"/>
                          <a:pt x="2425380" y="2916747"/>
                        </a:cubicBezTo>
                        <a:cubicBezTo>
                          <a:pt x="1641450" y="3071944"/>
                          <a:pt x="1126826" y="3079767"/>
                          <a:pt x="485088" y="2916747"/>
                        </a:cubicBezTo>
                        <a:cubicBezTo>
                          <a:pt x="220216" y="2875698"/>
                          <a:pt x="-22128" y="2712487"/>
                          <a:pt x="0" y="2431659"/>
                        </a:cubicBezTo>
                        <a:cubicBezTo>
                          <a:pt x="64656" y="1692198"/>
                          <a:pt x="-17807" y="1061894"/>
                          <a:pt x="0" y="485088"/>
                        </a:cubicBezTo>
                        <a:close/>
                      </a:path>
                      <a:path w="2910468" h="2916747" stroke="0" extrusionOk="0">
                        <a:moveTo>
                          <a:pt x="0" y="485088"/>
                        </a:moveTo>
                        <a:cubicBezTo>
                          <a:pt x="-34443" y="195936"/>
                          <a:pt x="185793" y="11781"/>
                          <a:pt x="485088" y="0"/>
                        </a:cubicBezTo>
                        <a:cubicBezTo>
                          <a:pt x="811863" y="132882"/>
                          <a:pt x="1608970" y="-84951"/>
                          <a:pt x="2425380" y="0"/>
                        </a:cubicBezTo>
                        <a:cubicBezTo>
                          <a:pt x="2661550" y="30993"/>
                          <a:pt x="2902279" y="262445"/>
                          <a:pt x="2910468" y="485088"/>
                        </a:cubicBezTo>
                        <a:cubicBezTo>
                          <a:pt x="2930655" y="1348762"/>
                          <a:pt x="3062948" y="1908881"/>
                          <a:pt x="2910468" y="2431659"/>
                        </a:cubicBezTo>
                        <a:cubicBezTo>
                          <a:pt x="2945994" y="2703781"/>
                          <a:pt x="2710471" y="2881383"/>
                          <a:pt x="2425380" y="2916747"/>
                        </a:cubicBezTo>
                        <a:cubicBezTo>
                          <a:pt x="1859335" y="3004386"/>
                          <a:pt x="944877" y="2844068"/>
                          <a:pt x="485088" y="2916747"/>
                        </a:cubicBezTo>
                        <a:cubicBezTo>
                          <a:pt x="211869" y="2866092"/>
                          <a:pt x="-3403" y="2704295"/>
                          <a:pt x="0" y="2431659"/>
                        </a:cubicBezTo>
                        <a:cubicBezTo>
                          <a:pt x="-38581" y="1930065"/>
                          <a:pt x="63341" y="1198112"/>
                          <a:pt x="0" y="48508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84380C79-0E4F-D8EF-13C8-3773A3D7C1C2}"/>
              </a:ext>
            </a:extLst>
          </p:cNvPr>
          <p:cNvSpPr txBox="1">
            <a:spLocks/>
          </p:cNvSpPr>
          <p:nvPr/>
        </p:nvSpPr>
        <p:spPr>
          <a:xfrm>
            <a:off x="7440404" y="3890685"/>
            <a:ext cx="1610262" cy="64633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defRPr/>
            </a:pPr>
            <a:r>
              <a:rPr lang="en-GB" sz="2100" b="1" dirty="0">
                <a:solidFill>
                  <a:srgbClr val="02182E"/>
                </a:solidFill>
                <a:latin typeface="Work Sans"/>
              </a:rPr>
              <a:t>Protect your space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4349350-7F8B-0590-2C61-81FBA4116F96}"/>
              </a:ext>
            </a:extLst>
          </p:cNvPr>
          <p:cNvSpPr/>
          <p:nvPr/>
        </p:nvSpPr>
        <p:spPr>
          <a:xfrm>
            <a:off x="9460753" y="3345965"/>
            <a:ext cx="1980157" cy="1788399"/>
          </a:xfrm>
          <a:prstGeom prst="roundRect">
            <a:avLst/>
          </a:prstGeom>
          <a:solidFill>
            <a:schemeClr val="accent3"/>
          </a:solidFill>
          <a:ln w="38100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10468"/>
                      <a:gd name="connsiteY0" fmla="*/ 485088 h 2916747"/>
                      <a:gd name="connsiteX1" fmla="*/ 485088 w 2910468"/>
                      <a:gd name="connsiteY1" fmla="*/ 0 h 2916747"/>
                      <a:gd name="connsiteX2" fmla="*/ 2425380 w 2910468"/>
                      <a:gd name="connsiteY2" fmla="*/ 0 h 2916747"/>
                      <a:gd name="connsiteX3" fmla="*/ 2910468 w 2910468"/>
                      <a:gd name="connsiteY3" fmla="*/ 485088 h 2916747"/>
                      <a:gd name="connsiteX4" fmla="*/ 2910468 w 2910468"/>
                      <a:gd name="connsiteY4" fmla="*/ 2431659 h 2916747"/>
                      <a:gd name="connsiteX5" fmla="*/ 2425380 w 2910468"/>
                      <a:gd name="connsiteY5" fmla="*/ 2916747 h 2916747"/>
                      <a:gd name="connsiteX6" fmla="*/ 485088 w 2910468"/>
                      <a:gd name="connsiteY6" fmla="*/ 2916747 h 2916747"/>
                      <a:gd name="connsiteX7" fmla="*/ 0 w 2910468"/>
                      <a:gd name="connsiteY7" fmla="*/ 2431659 h 2916747"/>
                      <a:gd name="connsiteX8" fmla="*/ 0 w 2910468"/>
                      <a:gd name="connsiteY8" fmla="*/ 485088 h 2916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910468" h="2916747" fill="none" extrusionOk="0">
                        <a:moveTo>
                          <a:pt x="0" y="485088"/>
                        </a:moveTo>
                        <a:cubicBezTo>
                          <a:pt x="-6387" y="216148"/>
                          <a:pt x="252755" y="29093"/>
                          <a:pt x="485088" y="0"/>
                        </a:cubicBezTo>
                        <a:cubicBezTo>
                          <a:pt x="713098" y="130954"/>
                          <a:pt x="1525373" y="43574"/>
                          <a:pt x="2425380" y="0"/>
                        </a:cubicBezTo>
                        <a:cubicBezTo>
                          <a:pt x="2703874" y="16307"/>
                          <a:pt x="2920720" y="229739"/>
                          <a:pt x="2910468" y="485088"/>
                        </a:cubicBezTo>
                        <a:cubicBezTo>
                          <a:pt x="2760029" y="1351127"/>
                          <a:pt x="2996347" y="2047022"/>
                          <a:pt x="2910468" y="2431659"/>
                        </a:cubicBezTo>
                        <a:cubicBezTo>
                          <a:pt x="2872540" y="2705794"/>
                          <a:pt x="2685122" y="2911113"/>
                          <a:pt x="2425380" y="2916747"/>
                        </a:cubicBezTo>
                        <a:cubicBezTo>
                          <a:pt x="1641450" y="3071944"/>
                          <a:pt x="1126826" y="3079767"/>
                          <a:pt x="485088" y="2916747"/>
                        </a:cubicBezTo>
                        <a:cubicBezTo>
                          <a:pt x="220216" y="2875698"/>
                          <a:pt x="-22128" y="2712487"/>
                          <a:pt x="0" y="2431659"/>
                        </a:cubicBezTo>
                        <a:cubicBezTo>
                          <a:pt x="64656" y="1692198"/>
                          <a:pt x="-17807" y="1061894"/>
                          <a:pt x="0" y="485088"/>
                        </a:cubicBezTo>
                        <a:close/>
                      </a:path>
                      <a:path w="2910468" h="2916747" stroke="0" extrusionOk="0">
                        <a:moveTo>
                          <a:pt x="0" y="485088"/>
                        </a:moveTo>
                        <a:cubicBezTo>
                          <a:pt x="-34443" y="195936"/>
                          <a:pt x="185793" y="11781"/>
                          <a:pt x="485088" y="0"/>
                        </a:cubicBezTo>
                        <a:cubicBezTo>
                          <a:pt x="811863" y="132882"/>
                          <a:pt x="1608970" y="-84951"/>
                          <a:pt x="2425380" y="0"/>
                        </a:cubicBezTo>
                        <a:cubicBezTo>
                          <a:pt x="2661550" y="30993"/>
                          <a:pt x="2902279" y="262445"/>
                          <a:pt x="2910468" y="485088"/>
                        </a:cubicBezTo>
                        <a:cubicBezTo>
                          <a:pt x="2930655" y="1348762"/>
                          <a:pt x="3062948" y="1908881"/>
                          <a:pt x="2910468" y="2431659"/>
                        </a:cubicBezTo>
                        <a:cubicBezTo>
                          <a:pt x="2945994" y="2703781"/>
                          <a:pt x="2710471" y="2881383"/>
                          <a:pt x="2425380" y="2916747"/>
                        </a:cubicBezTo>
                        <a:cubicBezTo>
                          <a:pt x="1859335" y="3004386"/>
                          <a:pt x="944877" y="2844068"/>
                          <a:pt x="485088" y="2916747"/>
                        </a:cubicBezTo>
                        <a:cubicBezTo>
                          <a:pt x="211869" y="2866092"/>
                          <a:pt x="-3403" y="2704295"/>
                          <a:pt x="0" y="2431659"/>
                        </a:cubicBezTo>
                        <a:cubicBezTo>
                          <a:pt x="-38581" y="1930065"/>
                          <a:pt x="63341" y="1198112"/>
                          <a:pt x="0" y="48508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75971655-CF73-AF05-CF90-547139D6284F}"/>
              </a:ext>
            </a:extLst>
          </p:cNvPr>
          <p:cNvSpPr txBox="1">
            <a:spLocks/>
          </p:cNvSpPr>
          <p:nvPr/>
        </p:nvSpPr>
        <p:spPr>
          <a:xfrm>
            <a:off x="9470015" y="3890685"/>
            <a:ext cx="1960869" cy="64633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defRPr/>
            </a:pPr>
            <a:r>
              <a:rPr lang="en-GB" sz="2100" b="1" dirty="0">
                <a:solidFill>
                  <a:srgbClr val="02182E"/>
                </a:solidFill>
                <a:latin typeface="Work Sans"/>
              </a:rPr>
              <a:t>Start the conversation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D766DBFC-2B30-48FA-1343-0FCC79F7722A}"/>
              </a:ext>
            </a:extLst>
          </p:cNvPr>
          <p:cNvSpPr txBox="1">
            <a:spLocks/>
          </p:cNvSpPr>
          <p:nvPr/>
        </p:nvSpPr>
        <p:spPr>
          <a:xfrm>
            <a:off x="810786" y="4708028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 dirty="0">
                <a:solidFill>
                  <a:schemeClr val="bg1">
                    <a:alpha val="66390"/>
                  </a:schemeClr>
                </a:solidFill>
                <a:latin typeface="Work Sans" pitchFamily="2" charset="77"/>
              </a:rPr>
              <a:t>01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9792F808-169E-4934-4992-FFB52E93BCB5}"/>
              </a:ext>
            </a:extLst>
          </p:cNvPr>
          <p:cNvSpPr txBox="1">
            <a:spLocks/>
          </p:cNvSpPr>
          <p:nvPr/>
        </p:nvSpPr>
        <p:spPr>
          <a:xfrm>
            <a:off x="2960098" y="4708028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 dirty="0">
                <a:solidFill>
                  <a:schemeClr val="bg1">
                    <a:alpha val="66390"/>
                  </a:schemeClr>
                </a:solidFill>
                <a:latin typeface="Work Sans" pitchFamily="2" charset="77"/>
              </a:rPr>
              <a:t>02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B81E78EE-5B9A-7D6B-DCA8-F5475948C465}"/>
              </a:ext>
            </a:extLst>
          </p:cNvPr>
          <p:cNvSpPr txBox="1">
            <a:spLocks/>
          </p:cNvSpPr>
          <p:nvPr/>
        </p:nvSpPr>
        <p:spPr>
          <a:xfrm>
            <a:off x="5165970" y="4708028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 dirty="0">
                <a:solidFill>
                  <a:schemeClr val="bg1">
                    <a:alpha val="66390"/>
                  </a:schemeClr>
                </a:solidFill>
                <a:latin typeface="Work Sans" pitchFamily="2" charset="77"/>
              </a:rPr>
              <a:t>03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B4A5B293-B751-1EE3-D7F0-3A9566F967FD}"/>
              </a:ext>
            </a:extLst>
          </p:cNvPr>
          <p:cNvSpPr txBox="1">
            <a:spLocks/>
          </p:cNvSpPr>
          <p:nvPr/>
        </p:nvSpPr>
        <p:spPr>
          <a:xfrm>
            <a:off x="7352988" y="4708028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 dirty="0">
                <a:solidFill>
                  <a:schemeClr val="bg1">
                    <a:alpha val="66390"/>
                  </a:schemeClr>
                </a:solidFill>
                <a:latin typeface="Work Sans" pitchFamily="2" charset="77"/>
              </a:rPr>
              <a:t>04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8914D065-24BD-6F0F-A11E-D68F4EF167BC}"/>
              </a:ext>
            </a:extLst>
          </p:cNvPr>
          <p:cNvSpPr txBox="1">
            <a:spLocks/>
          </p:cNvSpPr>
          <p:nvPr/>
        </p:nvSpPr>
        <p:spPr>
          <a:xfrm>
            <a:off x="9653127" y="4708028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 dirty="0">
                <a:solidFill>
                  <a:schemeClr val="bg1">
                    <a:alpha val="66390"/>
                  </a:schemeClr>
                </a:solidFill>
                <a:latin typeface="Work Sans" pitchFamily="2" charset="77"/>
              </a:rPr>
              <a:t>05</a:t>
            </a:r>
          </a:p>
        </p:txBody>
      </p:sp>
      <p:pic>
        <p:nvPicPr>
          <p:cNvPr id="5" name="Picture 4" descr="A blue and white clock with a pink hand&#10;&#10;AI-generated content may be incorrect.">
            <a:extLst>
              <a:ext uri="{FF2B5EF4-FFF2-40B4-BE49-F238E27FC236}">
                <a16:creationId xmlns:a16="http://schemas.microsoft.com/office/drawing/2014/main" id="{F5D342FE-1887-3992-84B6-1AC0AB11A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78099">
            <a:off x="3240482" y="1920952"/>
            <a:ext cx="1196201" cy="1196201"/>
          </a:xfrm>
          <a:prstGeom prst="rect">
            <a:avLst/>
          </a:prstGeom>
        </p:spPr>
      </p:pic>
      <p:pic>
        <p:nvPicPr>
          <p:cNvPr id="9" name="Picture 8" descr="A yellow smiley face with hearts around it&#10;&#10;AI-generated content may be incorrect.">
            <a:extLst>
              <a:ext uri="{FF2B5EF4-FFF2-40B4-BE49-F238E27FC236}">
                <a16:creationId xmlns:a16="http://schemas.microsoft.com/office/drawing/2014/main" id="{29B506D2-A9D5-DAB4-4BF1-F49DCDC99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0531">
            <a:off x="7731069" y="1999482"/>
            <a:ext cx="1028934" cy="1028934"/>
          </a:xfrm>
          <a:prstGeom prst="rect">
            <a:avLst/>
          </a:prstGeom>
        </p:spPr>
      </p:pic>
      <p:pic>
        <p:nvPicPr>
          <p:cNvPr id="11" name="Picture 10" descr="A cartoon hands with blue triangles&#10;&#10;AI-generated content may be incorrect.">
            <a:extLst>
              <a:ext uri="{FF2B5EF4-FFF2-40B4-BE49-F238E27FC236}">
                <a16:creationId xmlns:a16="http://schemas.microsoft.com/office/drawing/2014/main" id="{F0EB5FCD-0CE3-0FAE-F0E2-3E78C5AB0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1250">
            <a:off x="9733231" y="1761671"/>
            <a:ext cx="1373663" cy="1373663"/>
          </a:xfrm>
          <a:prstGeom prst="rect">
            <a:avLst/>
          </a:prstGeom>
        </p:spPr>
      </p:pic>
      <p:pic>
        <p:nvPicPr>
          <p:cNvPr id="13" name="Picture 12" descr="A blue and yellow striped cup with confetti&#10;&#10;AI-generated content may be incorrect.">
            <a:extLst>
              <a:ext uri="{FF2B5EF4-FFF2-40B4-BE49-F238E27FC236}">
                <a16:creationId xmlns:a16="http://schemas.microsoft.com/office/drawing/2014/main" id="{8289A317-92E5-B7CA-997C-D292F71222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169" y="1734326"/>
            <a:ext cx="1401904" cy="1401904"/>
          </a:xfrm>
          <a:prstGeom prst="rect">
            <a:avLst/>
          </a:prstGeom>
        </p:spPr>
      </p:pic>
      <p:pic>
        <p:nvPicPr>
          <p:cNvPr id="8" name="Picture 7" descr="A blue and white megaphone&#10;&#10;AI-generated content may be incorrect.">
            <a:extLst>
              <a:ext uri="{FF2B5EF4-FFF2-40B4-BE49-F238E27FC236}">
                <a16:creationId xmlns:a16="http://schemas.microsoft.com/office/drawing/2014/main" id="{665ED05C-4D31-11F6-1F9B-DE4BE05192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7534" y="1745632"/>
            <a:ext cx="1756154" cy="153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21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791C6DA9-E8BB-E49F-DCAF-61CC4564FC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7906252">
            <a:off x="8161261" y="1522018"/>
            <a:ext cx="3876569" cy="3876569"/>
          </a:xfrm>
          <a:prstGeom prst="rect">
            <a:avLst/>
          </a:prstGeom>
        </p:spPr>
      </p:pic>
      <p:sp>
        <p:nvSpPr>
          <p:cNvPr id="24" name="Rectangle: Rounded Corners 100">
            <a:extLst>
              <a:ext uri="{FF2B5EF4-FFF2-40B4-BE49-F238E27FC236}">
                <a16:creationId xmlns:a16="http://schemas.microsoft.com/office/drawing/2014/main" id="{8B2BD657-ED62-E979-A0EC-0FAC1F7C310D}"/>
              </a:ext>
            </a:extLst>
          </p:cNvPr>
          <p:cNvSpPr/>
          <p:nvPr/>
        </p:nvSpPr>
        <p:spPr>
          <a:xfrm flipH="1">
            <a:off x="362604" y="341038"/>
            <a:ext cx="1358290" cy="794803"/>
          </a:xfrm>
          <a:prstGeom prst="round2DiagRect">
            <a:avLst/>
          </a:prstGeom>
          <a:solidFill>
            <a:schemeClr val="accent2"/>
          </a:solidFill>
          <a:ln w="2540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C8F278E-D335-5C57-DA35-D096EC03B413}"/>
              </a:ext>
            </a:extLst>
          </p:cNvPr>
          <p:cNvSpPr txBox="1"/>
          <p:nvPr/>
        </p:nvSpPr>
        <p:spPr>
          <a:xfrm>
            <a:off x="2283805" y="1932996"/>
            <a:ext cx="5418714" cy="70788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Work Sans" pitchFamily="2" charset="77"/>
              </a:rPr>
              <a:t>Be</a:t>
            </a:r>
            <a:r>
              <a:rPr lang="en-US" sz="4000" b="1" dirty="0">
                <a:solidFill>
                  <a:schemeClr val="bg1"/>
                </a:solidFill>
                <a:latin typeface="Work Sans" pitchFamily="2" charset="77"/>
              </a:rPr>
              <a:t> kind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94BA3C4-6BC4-FEE9-5306-A17C65C1722D}"/>
              </a:ext>
            </a:extLst>
          </p:cNvPr>
          <p:cNvSpPr txBox="1">
            <a:spLocks/>
          </p:cNvSpPr>
          <p:nvPr/>
        </p:nvSpPr>
        <p:spPr>
          <a:xfrm>
            <a:off x="2283805" y="3100374"/>
            <a:ext cx="5418714" cy="200428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Aft>
                <a:spcPts val="1200"/>
              </a:spcAft>
              <a:defRPr/>
            </a:pPr>
            <a:r>
              <a:rPr lang="en-GB" sz="1800" dirty="0">
                <a:solidFill>
                  <a:schemeClr val="bg1"/>
                </a:solidFill>
                <a:latin typeface="Work Sans" pitchFamily="2" charset="77"/>
              </a:rPr>
              <a:t>While it might sound basic, this is the behaviour we need to counteract the negativity we can see online. </a:t>
            </a:r>
          </a:p>
          <a:p>
            <a:pPr defTabSz="457200">
              <a:spcAft>
                <a:spcPts val="1200"/>
              </a:spcAft>
              <a:defRPr/>
            </a:pPr>
            <a:r>
              <a:rPr lang="en-GB" sz="1800" dirty="0">
                <a:solidFill>
                  <a:schemeClr val="bg1"/>
                </a:solidFill>
                <a:latin typeface="Work Sans" pitchFamily="2" charset="77"/>
              </a:rPr>
              <a:t>Being kind online doesn’t just make individual interactions better; it contributes to a larger cultural shift that makes the internet a safer, more positive place for everyone. </a:t>
            </a:r>
          </a:p>
        </p:txBody>
      </p:sp>
      <p:sp>
        <p:nvSpPr>
          <p:cNvPr id="25" name="Rectangle: Rounded Corners 100">
            <a:extLst>
              <a:ext uri="{FF2B5EF4-FFF2-40B4-BE49-F238E27FC236}">
                <a16:creationId xmlns:a16="http://schemas.microsoft.com/office/drawing/2014/main" id="{453C5A8B-1937-ACA0-93BE-D57049C6060C}"/>
              </a:ext>
            </a:extLst>
          </p:cNvPr>
          <p:cNvSpPr/>
          <p:nvPr/>
        </p:nvSpPr>
        <p:spPr>
          <a:xfrm flipH="1">
            <a:off x="362604" y="1352974"/>
            <a:ext cx="1358290" cy="794803"/>
          </a:xfrm>
          <a:prstGeom prst="round2DiagRect">
            <a:avLst/>
          </a:prstGeom>
          <a:solidFill>
            <a:srgbClr val="000000">
              <a:alpha val="18000"/>
            </a:srgbClr>
          </a:solidFill>
          <a:ln w="25400" cap="flat">
            <a:solidFill>
              <a:schemeClr val="bg1">
                <a:alpha val="3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17BCDAAE-E2F3-6153-A3B9-16C0FCB91E67}"/>
              </a:ext>
            </a:extLst>
          </p:cNvPr>
          <p:cNvSpPr txBox="1">
            <a:spLocks/>
          </p:cNvSpPr>
          <p:nvPr/>
        </p:nvSpPr>
        <p:spPr>
          <a:xfrm>
            <a:off x="1323546" y="439276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 dirty="0">
                <a:solidFill>
                  <a:schemeClr val="bg1">
                    <a:alpha val="66000"/>
                  </a:schemeClr>
                </a:solidFill>
                <a:latin typeface="Work Sans" pitchFamily="2" charset="77"/>
              </a:rPr>
              <a:t>01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1D649399-0D0B-B35E-1E09-DD33C09FBC5E}"/>
              </a:ext>
            </a:extLst>
          </p:cNvPr>
          <p:cNvSpPr txBox="1">
            <a:spLocks/>
          </p:cNvSpPr>
          <p:nvPr/>
        </p:nvSpPr>
        <p:spPr>
          <a:xfrm>
            <a:off x="1311354" y="1475596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 dirty="0">
                <a:solidFill>
                  <a:schemeClr val="bg1">
                    <a:alpha val="50000"/>
                  </a:schemeClr>
                </a:solidFill>
                <a:latin typeface="Work Sans" pitchFamily="2" charset="77"/>
              </a:rPr>
              <a:t>02</a:t>
            </a:r>
          </a:p>
        </p:txBody>
      </p:sp>
      <p:sp>
        <p:nvSpPr>
          <p:cNvPr id="29" name="Rectangle: Rounded Corners 100">
            <a:extLst>
              <a:ext uri="{FF2B5EF4-FFF2-40B4-BE49-F238E27FC236}">
                <a16:creationId xmlns:a16="http://schemas.microsoft.com/office/drawing/2014/main" id="{82765E58-FF61-0FAD-FE3A-2C79CC888415}"/>
              </a:ext>
            </a:extLst>
          </p:cNvPr>
          <p:cNvSpPr/>
          <p:nvPr/>
        </p:nvSpPr>
        <p:spPr>
          <a:xfrm flipH="1">
            <a:off x="362604" y="2345327"/>
            <a:ext cx="1358290" cy="794803"/>
          </a:xfrm>
          <a:prstGeom prst="round2DiagRect">
            <a:avLst/>
          </a:prstGeom>
          <a:solidFill>
            <a:srgbClr val="000000">
              <a:alpha val="18000"/>
            </a:srgbClr>
          </a:solidFill>
          <a:ln w="25400" cap="flat">
            <a:solidFill>
              <a:schemeClr val="bg1">
                <a:alpha val="3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D57A0F3-69A9-6E15-C9E6-8739294D75A7}"/>
              </a:ext>
            </a:extLst>
          </p:cNvPr>
          <p:cNvSpPr txBox="1">
            <a:spLocks/>
          </p:cNvSpPr>
          <p:nvPr/>
        </p:nvSpPr>
        <p:spPr>
          <a:xfrm>
            <a:off x="1311354" y="2467949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>
                <a:solidFill>
                  <a:schemeClr val="bg1">
                    <a:alpha val="50000"/>
                  </a:schemeClr>
                </a:solidFill>
                <a:latin typeface="Work Sans" pitchFamily="2" charset="77"/>
              </a:rPr>
              <a:t>03</a:t>
            </a:r>
          </a:p>
        </p:txBody>
      </p:sp>
      <p:sp>
        <p:nvSpPr>
          <p:cNvPr id="32" name="Rectangle: Rounded Corners 100">
            <a:extLst>
              <a:ext uri="{FF2B5EF4-FFF2-40B4-BE49-F238E27FC236}">
                <a16:creationId xmlns:a16="http://schemas.microsoft.com/office/drawing/2014/main" id="{CA8507A5-8744-2159-794F-D75ABF5E31FB}"/>
              </a:ext>
            </a:extLst>
          </p:cNvPr>
          <p:cNvSpPr/>
          <p:nvPr/>
        </p:nvSpPr>
        <p:spPr>
          <a:xfrm flipH="1">
            <a:off x="362604" y="3337680"/>
            <a:ext cx="1358290" cy="794803"/>
          </a:xfrm>
          <a:prstGeom prst="round2DiagRect">
            <a:avLst/>
          </a:prstGeom>
          <a:solidFill>
            <a:srgbClr val="000000">
              <a:alpha val="18000"/>
            </a:srgbClr>
          </a:solidFill>
          <a:ln w="25400" cap="flat">
            <a:solidFill>
              <a:schemeClr val="bg1">
                <a:alpha val="3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0455B12-34BE-DCE9-174C-3A7A3963EA2A}"/>
              </a:ext>
            </a:extLst>
          </p:cNvPr>
          <p:cNvSpPr txBox="1">
            <a:spLocks/>
          </p:cNvSpPr>
          <p:nvPr/>
        </p:nvSpPr>
        <p:spPr>
          <a:xfrm>
            <a:off x="1311354" y="3460302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>
                <a:solidFill>
                  <a:schemeClr val="bg1">
                    <a:alpha val="50000"/>
                  </a:schemeClr>
                </a:solidFill>
                <a:latin typeface="Work Sans" pitchFamily="2" charset="77"/>
              </a:rPr>
              <a:t>04</a:t>
            </a:r>
          </a:p>
        </p:txBody>
      </p:sp>
      <p:sp>
        <p:nvSpPr>
          <p:cNvPr id="34" name="Rectangle: Rounded Corners 100">
            <a:extLst>
              <a:ext uri="{FF2B5EF4-FFF2-40B4-BE49-F238E27FC236}">
                <a16:creationId xmlns:a16="http://schemas.microsoft.com/office/drawing/2014/main" id="{D6178969-6B9C-CF35-CEF9-7379330D4D95}"/>
              </a:ext>
            </a:extLst>
          </p:cNvPr>
          <p:cNvSpPr/>
          <p:nvPr/>
        </p:nvSpPr>
        <p:spPr>
          <a:xfrm flipH="1">
            <a:off x="362604" y="4349616"/>
            <a:ext cx="1358290" cy="794803"/>
          </a:xfrm>
          <a:prstGeom prst="round2DiagRect">
            <a:avLst/>
          </a:prstGeom>
          <a:solidFill>
            <a:srgbClr val="000000">
              <a:alpha val="18000"/>
            </a:srgbClr>
          </a:solidFill>
          <a:ln w="25400" cap="flat">
            <a:solidFill>
              <a:schemeClr val="bg1">
                <a:alpha val="3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E4B773F4-500A-A6E0-D1E3-82FA278CFD3D}"/>
              </a:ext>
            </a:extLst>
          </p:cNvPr>
          <p:cNvSpPr txBox="1">
            <a:spLocks/>
          </p:cNvSpPr>
          <p:nvPr/>
        </p:nvSpPr>
        <p:spPr>
          <a:xfrm>
            <a:off x="1311354" y="4472238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>
                <a:solidFill>
                  <a:schemeClr val="bg1">
                    <a:alpha val="50000"/>
                  </a:schemeClr>
                </a:solidFill>
                <a:latin typeface="Work Sans" pitchFamily="2" charset="77"/>
              </a:rPr>
              <a:t>05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8DB585B-BD8A-F226-0899-B916F9B92758}"/>
              </a:ext>
            </a:extLst>
          </p:cNvPr>
          <p:cNvSpPr txBox="1">
            <a:spLocks/>
          </p:cNvSpPr>
          <p:nvPr/>
        </p:nvSpPr>
        <p:spPr>
          <a:xfrm>
            <a:off x="2283805" y="2617877"/>
            <a:ext cx="5856611" cy="378431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2200" b="1" dirty="0">
                <a:solidFill>
                  <a:schemeClr val="bg1"/>
                </a:solidFill>
                <a:latin typeface="Work Sans SemiBold" pitchFamily="2" charset="77"/>
              </a:rPr>
              <a:t>Practice respect, empathy and kindness. </a:t>
            </a:r>
          </a:p>
        </p:txBody>
      </p:sp>
      <p:pic>
        <p:nvPicPr>
          <p:cNvPr id="2" name="Picture 1" descr="A blue and yellow striped cup with confetti&#10;&#10;AI-generated content may be incorrect.">
            <a:extLst>
              <a:ext uri="{FF2B5EF4-FFF2-40B4-BE49-F238E27FC236}">
                <a16:creationId xmlns:a16="http://schemas.microsoft.com/office/drawing/2014/main" id="{1D9C9FD5-D854-2103-FEFC-666F4F498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624" y="671201"/>
            <a:ext cx="1197395" cy="119739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9D1D036-C9F5-43D9-0FB2-C53D35A21BD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207736">
            <a:off x="7797547" y="1781828"/>
            <a:ext cx="4154837" cy="3272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 descr="A pair of hands making a heart shape&#10;&#10;AI-generated content may be incorrect.">
            <a:extLst>
              <a:ext uri="{FF2B5EF4-FFF2-40B4-BE49-F238E27FC236}">
                <a16:creationId xmlns:a16="http://schemas.microsoft.com/office/drawing/2014/main" id="{5B2BDEC2-C188-D69F-9345-9C6B81AB7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96500">
            <a:off x="8390762" y="1507245"/>
            <a:ext cx="1196669" cy="73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71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blob on a black background&#10;&#10;AI-generated content may be incorrect.">
            <a:extLst>
              <a:ext uri="{FF2B5EF4-FFF2-40B4-BE49-F238E27FC236}">
                <a16:creationId xmlns:a16="http://schemas.microsoft.com/office/drawing/2014/main" id="{0213BE8A-09D0-2DEF-1D94-97B34B9D5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966568">
            <a:off x="7581833" y="840969"/>
            <a:ext cx="3803516" cy="38035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C6922C-AC1E-C92C-1320-CE84C9F935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30686">
            <a:off x="7532716" y="1257317"/>
            <a:ext cx="4198346" cy="4702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: Rounded Corners 100">
            <a:extLst>
              <a:ext uri="{FF2B5EF4-FFF2-40B4-BE49-F238E27FC236}">
                <a16:creationId xmlns:a16="http://schemas.microsoft.com/office/drawing/2014/main" id="{A021D626-2406-D1CB-D057-9B76F64661B7}"/>
              </a:ext>
            </a:extLst>
          </p:cNvPr>
          <p:cNvSpPr/>
          <p:nvPr/>
        </p:nvSpPr>
        <p:spPr>
          <a:xfrm flipH="1">
            <a:off x="359179" y="359448"/>
            <a:ext cx="1358290" cy="794803"/>
          </a:xfrm>
          <a:prstGeom prst="round2DiagRect">
            <a:avLst/>
          </a:prstGeom>
          <a:solidFill>
            <a:srgbClr val="000000">
              <a:alpha val="18000"/>
            </a:srgbClr>
          </a:solidFill>
          <a:ln w="25400" cap="flat">
            <a:solidFill>
              <a:schemeClr val="bg1">
                <a:alpha val="3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: Rounded Corners 100">
            <a:extLst>
              <a:ext uri="{FF2B5EF4-FFF2-40B4-BE49-F238E27FC236}">
                <a16:creationId xmlns:a16="http://schemas.microsoft.com/office/drawing/2014/main" id="{8B2BD657-ED62-E979-A0EC-0FAC1F7C310D}"/>
              </a:ext>
            </a:extLst>
          </p:cNvPr>
          <p:cNvSpPr/>
          <p:nvPr/>
        </p:nvSpPr>
        <p:spPr>
          <a:xfrm flipH="1">
            <a:off x="362604" y="1341695"/>
            <a:ext cx="1358290" cy="794803"/>
          </a:xfrm>
          <a:prstGeom prst="round2DiagRect">
            <a:avLst/>
          </a:prstGeom>
          <a:solidFill>
            <a:srgbClr val="60CDC9"/>
          </a:solidFill>
          <a:ln w="25400" cap="flat">
            <a:solidFill>
              <a:srgbClr val="60CDC9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17BCDAAE-E2F3-6153-A3B9-16C0FCB91E67}"/>
              </a:ext>
            </a:extLst>
          </p:cNvPr>
          <p:cNvSpPr txBox="1">
            <a:spLocks/>
          </p:cNvSpPr>
          <p:nvPr/>
        </p:nvSpPr>
        <p:spPr>
          <a:xfrm>
            <a:off x="1323546" y="439276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 dirty="0">
                <a:solidFill>
                  <a:schemeClr val="bg1">
                    <a:alpha val="50000"/>
                  </a:schemeClr>
                </a:solidFill>
                <a:latin typeface="Work Sans" pitchFamily="2" charset="77"/>
              </a:rPr>
              <a:t>01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1D649399-0D0B-B35E-1E09-DD33C09FBC5E}"/>
              </a:ext>
            </a:extLst>
          </p:cNvPr>
          <p:cNvSpPr txBox="1">
            <a:spLocks/>
          </p:cNvSpPr>
          <p:nvPr/>
        </p:nvSpPr>
        <p:spPr>
          <a:xfrm>
            <a:off x="1311354" y="1475596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 dirty="0">
                <a:solidFill>
                  <a:schemeClr val="bg1">
                    <a:alpha val="66000"/>
                  </a:schemeClr>
                </a:solidFill>
                <a:latin typeface="Work Sans" pitchFamily="2" charset="77"/>
              </a:rPr>
              <a:t>02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ADBF1D-53B4-45D8-E643-34B9CA97D347}"/>
              </a:ext>
            </a:extLst>
          </p:cNvPr>
          <p:cNvSpPr txBox="1"/>
          <p:nvPr/>
        </p:nvSpPr>
        <p:spPr>
          <a:xfrm>
            <a:off x="2286476" y="1959237"/>
            <a:ext cx="5418714" cy="70788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Work Sans" pitchFamily="2" charset="77"/>
              </a:rPr>
              <a:t>Balance</a:t>
            </a:r>
            <a:r>
              <a:rPr lang="en-US" sz="4000" b="1" dirty="0">
                <a:solidFill>
                  <a:schemeClr val="bg1"/>
                </a:solidFill>
                <a:latin typeface="Work Sans" pitchFamily="2" charset="77"/>
              </a:rPr>
              <a:t> time online</a:t>
            </a:r>
          </a:p>
          <a:p>
            <a:r>
              <a:rPr lang="en-US" sz="4000" b="1" dirty="0">
                <a:solidFill>
                  <a:schemeClr val="bg1"/>
                </a:solidFill>
                <a:latin typeface="Work Sans" pitchFamily="2" charset="77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FA2C0-0994-938B-BE67-27DD0892FA7F}"/>
              </a:ext>
            </a:extLst>
          </p:cNvPr>
          <p:cNvSpPr txBox="1">
            <a:spLocks/>
          </p:cNvSpPr>
          <p:nvPr/>
        </p:nvSpPr>
        <p:spPr>
          <a:xfrm>
            <a:off x="2286476" y="3497660"/>
            <a:ext cx="4742590" cy="13858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Aft>
                <a:spcPts val="1200"/>
              </a:spcAft>
              <a:defRPr/>
            </a:pPr>
            <a:r>
              <a:rPr lang="en-GB" sz="1800" dirty="0">
                <a:solidFill>
                  <a:schemeClr val="bg1"/>
                </a:solidFill>
                <a:latin typeface="Work Sans" pitchFamily="2" charset="77"/>
              </a:rPr>
              <a:t>Spending too much time online can affect you in real life and your relationships. Ensure to make space for offline connection, rest and reflection to fully live in the moment.   </a:t>
            </a:r>
          </a:p>
          <a:p>
            <a:pPr defTabSz="457200">
              <a:spcAft>
                <a:spcPts val="1200"/>
              </a:spcAft>
              <a:defRPr/>
            </a:pPr>
            <a:endParaRPr lang="en-GB" sz="2000" dirty="0">
              <a:solidFill>
                <a:schemeClr val="bg1"/>
              </a:solidFill>
              <a:latin typeface="Work Sans" pitchFamily="2" charset="77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71847F-3914-5F84-2E84-F632E7A322A4}"/>
              </a:ext>
            </a:extLst>
          </p:cNvPr>
          <p:cNvSpPr txBox="1">
            <a:spLocks/>
          </p:cNvSpPr>
          <p:nvPr/>
        </p:nvSpPr>
        <p:spPr>
          <a:xfrm>
            <a:off x="2286476" y="2683873"/>
            <a:ext cx="5146932" cy="65568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2200" b="1" dirty="0">
                <a:solidFill>
                  <a:schemeClr val="bg1"/>
                </a:solidFill>
                <a:latin typeface="Work Sans SemiBold" pitchFamily="2" charset="77"/>
              </a:rPr>
              <a:t>Make space for offline connection, rest and reflection. </a:t>
            </a:r>
          </a:p>
          <a:p>
            <a:pPr defTabSz="914378">
              <a:defRPr/>
            </a:pPr>
            <a:endParaRPr lang="en-GB" sz="2400" b="1" dirty="0">
              <a:solidFill>
                <a:schemeClr val="bg1"/>
              </a:solidFill>
              <a:latin typeface="Work Sans SemiBold" pitchFamily="2" charset="77"/>
            </a:endParaRPr>
          </a:p>
        </p:txBody>
      </p:sp>
      <p:sp>
        <p:nvSpPr>
          <p:cNvPr id="25" name="Rectangle: Rounded Corners 100">
            <a:extLst>
              <a:ext uri="{FF2B5EF4-FFF2-40B4-BE49-F238E27FC236}">
                <a16:creationId xmlns:a16="http://schemas.microsoft.com/office/drawing/2014/main" id="{5C7DF2F4-28DF-02EC-2E38-5F1EC1738110}"/>
              </a:ext>
            </a:extLst>
          </p:cNvPr>
          <p:cNvSpPr/>
          <p:nvPr/>
        </p:nvSpPr>
        <p:spPr>
          <a:xfrm flipH="1">
            <a:off x="362604" y="2345327"/>
            <a:ext cx="1358290" cy="794803"/>
          </a:xfrm>
          <a:prstGeom prst="round2DiagRect">
            <a:avLst/>
          </a:prstGeom>
          <a:solidFill>
            <a:srgbClr val="000000">
              <a:alpha val="18000"/>
            </a:srgbClr>
          </a:solidFill>
          <a:ln w="25400" cap="flat">
            <a:solidFill>
              <a:schemeClr val="bg1">
                <a:alpha val="3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4950BE0-A2A2-F610-4E23-D42A74942504}"/>
              </a:ext>
            </a:extLst>
          </p:cNvPr>
          <p:cNvSpPr txBox="1">
            <a:spLocks/>
          </p:cNvSpPr>
          <p:nvPr/>
        </p:nvSpPr>
        <p:spPr>
          <a:xfrm>
            <a:off x="1311354" y="2467949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>
                <a:solidFill>
                  <a:schemeClr val="bg1">
                    <a:alpha val="50000"/>
                  </a:schemeClr>
                </a:solidFill>
                <a:latin typeface="Work Sans" pitchFamily="2" charset="77"/>
              </a:rPr>
              <a:t>03</a:t>
            </a:r>
          </a:p>
        </p:txBody>
      </p:sp>
      <p:sp>
        <p:nvSpPr>
          <p:cNvPr id="31" name="Rectangle: Rounded Corners 100">
            <a:extLst>
              <a:ext uri="{FF2B5EF4-FFF2-40B4-BE49-F238E27FC236}">
                <a16:creationId xmlns:a16="http://schemas.microsoft.com/office/drawing/2014/main" id="{4F59093C-B10A-F7E2-A623-150F7E9A498E}"/>
              </a:ext>
            </a:extLst>
          </p:cNvPr>
          <p:cNvSpPr/>
          <p:nvPr/>
        </p:nvSpPr>
        <p:spPr>
          <a:xfrm flipH="1">
            <a:off x="362604" y="3337680"/>
            <a:ext cx="1358290" cy="794803"/>
          </a:xfrm>
          <a:prstGeom prst="round2DiagRect">
            <a:avLst/>
          </a:prstGeom>
          <a:solidFill>
            <a:srgbClr val="000000">
              <a:alpha val="18000"/>
            </a:srgbClr>
          </a:solidFill>
          <a:ln w="25400" cap="flat">
            <a:solidFill>
              <a:schemeClr val="bg1">
                <a:alpha val="3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8AA1A2C5-5CCD-C868-AACA-3EBAAB384FA9}"/>
              </a:ext>
            </a:extLst>
          </p:cNvPr>
          <p:cNvSpPr txBox="1">
            <a:spLocks/>
          </p:cNvSpPr>
          <p:nvPr/>
        </p:nvSpPr>
        <p:spPr>
          <a:xfrm>
            <a:off x="1311354" y="3460302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>
                <a:solidFill>
                  <a:schemeClr val="bg1">
                    <a:alpha val="50000"/>
                  </a:schemeClr>
                </a:solidFill>
                <a:latin typeface="Work Sans" pitchFamily="2" charset="77"/>
              </a:rPr>
              <a:t>04</a:t>
            </a:r>
          </a:p>
        </p:txBody>
      </p:sp>
      <p:sp>
        <p:nvSpPr>
          <p:cNvPr id="37" name="Rectangle: Rounded Corners 100">
            <a:extLst>
              <a:ext uri="{FF2B5EF4-FFF2-40B4-BE49-F238E27FC236}">
                <a16:creationId xmlns:a16="http://schemas.microsoft.com/office/drawing/2014/main" id="{9AD61777-B449-A5AF-9EFE-4A4D4837FA56}"/>
              </a:ext>
            </a:extLst>
          </p:cNvPr>
          <p:cNvSpPr/>
          <p:nvPr/>
        </p:nvSpPr>
        <p:spPr>
          <a:xfrm flipH="1">
            <a:off x="362604" y="4349616"/>
            <a:ext cx="1358290" cy="794803"/>
          </a:xfrm>
          <a:prstGeom prst="round2DiagRect">
            <a:avLst/>
          </a:prstGeom>
          <a:solidFill>
            <a:srgbClr val="000000">
              <a:alpha val="18000"/>
            </a:srgbClr>
          </a:solidFill>
          <a:ln w="25400" cap="flat">
            <a:solidFill>
              <a:schemeClr val="bg1">
                <a:alpha val="3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20E1EAE8-E5FA-847A-38CB-63D9796889BC}"/>
              </a:ext>
            </a:extLst>
          </p:cNvPr>
          <p:cNvSpPr txBox="1">
            <a:spLocks/>
          </p:cNvSpPr>
          <p:nvPr/>
        </p:nvSpPr>
        <p:spPr>
          <a:xfrm>
            <a:off x="1311354" y="4472238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>
                <a:solidFill>
                  <a:schemeClr val="bg1">
                    <a:alpha val="50000"/>
                  </a:schemeClr>
                </a:solidFill>
                <a:latin typeface="Work Sans" pitchFamily="2" charset="77"/>
              </a:rPr>
              <a:t>05</a:t>
            </a:r>
          </a:p>
        </p:txBody>
      </p:sp>
      <p:pic>
        <p:nvPicPr>
          <p:cNvPr id="10" name="Picture 9" descr="A blue and white clock with a pink circle&#10;&#10;AI-generated content may be incorrect.">
            <a:extLst>
              <a:ext uri="{FF2B5EF4-FFF2-40B4-BE49-F238E27FC236}">
                <a16:creationId xmlns:a16="http://schemas.microsoft.com/office/drawing/2014/main" id="{9A5DA42A-A49A-1FE5-A1D1-52A576248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08157">
            <a:off x="2229476" y="898290"/>
            <a:ext cx="1021520" cy="102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43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yellow blob on a black background&#10;&#10;AI-generated content may be incorrect.">
            <a:extLst>
              <a:ext uri="{FF2B5EF4-FFF2-40B4-BE49-F238E27FC236}">
                <a16:creationId xmlns:a16="http://schemas.microsoft.com/office/drawing/2014/main" id="{C5050909-5825-0A13-DAFC-0FA06894B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268262">
            <a:off x="8390521" y="1332721"/>
            <a:ext cx="3664520" cy="366452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259FC19-D7CC-E06C-9CDE-B6AAEB0ADCD7}"/>
              </a:ext>
            </a:extLst>
          </p:cNvPr>
          <p:cNvSpPr txBox="1">
            <a:spLocks/>
          </p:cNvSpPr>
          <p:nvPr/>
        </p:nvSpPr>
        <p:spPr>
          <a:xfrm>
            <a:off x="2285505" y="2238610"/>
            <a:ext cx="5446735" cy="257299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Aft>
                <a:spcPts val="1200"/>
              </a:spcAft>
              <a:defRPr/>
            </a:pPr>
            <a:r>
              <a:rPr lang="en-GB" sz="1800" dirty="0" err="1">
                <a:solidFill>
                  <a:schemeClr val="bg1"/>
                </a:solidFill>
                <a:latin typeface="Work Sans" pitchFamily="2" charset="77"/>
              </a:rPr>
              <a:t>eSafety</a:t>
            </a:r>
            <a:r>
              <a:rPr lang="en-GB" sz="1800" dirty="0">
                <a:solidFill>
                  <a:schemeClr val="bg1"/>
                </a:solidFill>
                <a:latin typeface="Work Sans" pitchFamily="2" charset="77"/>
              </a:rPr>
              <a:t> helps Australians prevent and deal with harm caused by serious online abuse or illegal and restricted content.</a:t>
            </a:r>
          </a:p>
          <a:p>
            <a:pPr defTabSz="457200">
              <a:spcAft>
                <a:spcPts val="1200"/>
              </a:spcAft>
              <a:defRPr/>
            </a:pPr>
            <a:r>
              <a:rPr lang="en-GB" sz="1800" dirty="0">
                <a:solidFill>
                  <a:schemeClr val="bg1"/>
                </a:solidFill>
                <a:latin typeface="Work Sans" pitchFamily="2" charset="77"/>
              </a:rPr>
              <a:t>Collect evidence and then report the harmful material to the platform, and </a:t>
            </a:r>
            <a:r>
              <a:rPr lang="en-GB" sz="1800" dirty="0" err="1">
                <a:solidFill>
                  <a:schemeClr val="bg1"/>
                </a:solidFill>
                <a:latin typeface="Work Sans" pitchFamily="2" charset="77"/>
              </a:rPr>
              <a:t>eSafety</a:t>
            </a:r>
            <a:r>
              <a:rPr lang="en-GB" sz="1800" dirty="0">
                <a:solidFill>
                  <a:schemeClr val="bg1"/>
                </a:solidFill>
                <a:latin typeface="Work Sans" pitchFamily="2" charset="77"/>
              </a:rPr>
              <a:t>. Depending on the situation, you can also report it to police. In the most serious cases, when the platform does not help, </a:t>
            </a:r>
            <a:r>
              <a:rPr lang="en-GB" sz="1800" dirty="0" err="1">
                <a:solidFill>
                  <a:schemeClr val="bg1"/>
                </a:solidFill>
                <a:latin typeface="Work Sans" pitchFamily="2" charset="77"/>
              </a:rPr>
              <a:t>eSafety</a:t>
            </a:r>
            <a:r>
              <a:rPr lang="en-GB" sz="1800" dirty="0">
                <a:solidFill>
                  <a:schemeClr val="bg1"/>
                </a:solidFill>
                <a:latin typeface="Work Sans" pitchFamily="2" charset="77"/>
              </a:rPr>
              <a:t> can intervene. </a:t>
            </a:r>
          </a:p>
          <a:p>
            <a:pPr defTabSz="457200">
              <a:spcAft>
                <a:spcPts val="1200"/>
              </a:spcAft>
              <a:defRPr/>
            </a:pPr>
            <a:endParaRPr lang="en-GB" sz="1800" dirty="0">
              <a:solidFill>
                <a:schemeClr val="bg1"/>
              </a:solidFill>
              <a:latin typeface="Work Sans" pitchFamily="2" charset="77"/>
            </a:endParaRPr>
          </a:p>
        </p:txBody>
      </p:sp>
      <p:sp>
        <p:nvSpPr>
          <p:cNvPr id="29" name="Rectangle: Rounded Corners 100">
            <a:extLst>
              <a:ext uri="{FF2B5EF4-FFF2-40B4-BE49-F238E27FC236}">
                <a16:creationId xmlns:a16="http://schemas.microsoft.com/office/drawing/2014/main" id="{82765E58-FF61-0FAD-FE3A-2C79CC888415}"/>
              </a:ext>
            </a:extLst>
          </p:cNvPr>
          <p:cNvSpPr/>
          <p:nvPr/>
        </p:nvSpPr>
        <p:spPr>
          <a:xfrm flipH="1">
            <a:off x="362604" y="2345327"/>
            <a:ext cx="1358290" cy="794803"/>
          </a:xfrm>
          <a:prstGeom prst="round2DiagRect">
            <a:avLst/>
          </a:prstGeom>
          <a:solidFill>
            <a:srgbClr val="EBDD66"/>
          </a:solidFill>
          <a:ln w="2540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D57A0F3-69A9-6E15-C9E6-8739294D75A7}"/>
              </a:ext>
            </a:extLst>
          </p:cNvPr>
          <p:cNvSpPr txBox="1">
            <a:spLocks/>
          </p:cNvSpPr>
          <p:nvPr/>
        </p:nvSpPr>
        <p:spPr>
          <a:xfrm>
            <a:off x="1311354" y="2467949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 dirty="0">
                <a:solidFill>
                  <a:schemeClr val="bg1">
                    <a:alpha val="66000"/>
                  </a:schemeClr>
                </a:solidFill>
                <a:latin typeface="Work Sans" pitchFamily="2" charset="77"/>
              </a:rPr>
              <a:t>03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1B343-36D8-E18B-E53B-68117FB567D7}"/>
              </a:ext>
            </a:extLst>
          </p:cNvPr>
          <p:cNvSpPr txBox="1"/>
          <p:nvPr/>
        </p:nvSpPr>
        <p:spPr>
          <a:xfrm>
            <a:off x="2301739" y="1007981"/>
            <a:ext cx="2682815" cy="70788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4000" b="1" dirty="0">
                <a:solidFill>
                  <a:srgbClr val="F5E78A"/>
                </a:solidFill>
                <a:latin typeface="Work Sans" pitchFamily="2" charset="77"/>
              </a:rPr>
              <a:t>Speak</a:t>
            </a:r>
            <a:r>
              <a:rPr lang="en-US" sz="4000" b="1" dirty="0">
                <a:solidFill>
                  <a:schemeClr val="bg1"/>
                </a:solidFill>
                <a:latin typeface="Work Sans" pitchFamily="2" charset="77"/>
              </a:rPr>
              <a:t> up</a:t>
            </a:r>
          </a:p>
          <a:p>
            <a:endParaRPr lang="en-US" sz="4000" b="1" dirty="0">
              <a:solidFill>
                <a:schemeClr val="bg1"/>
              </a:solidFill>
              <a:latin typeface="Work Sans" pitchFamily="2" charset="77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1D6199A-C9D4-2B68-8403-6FF7C7BC7A3C}"/>
              </a:ext>
            </a:extLst>
          </p:cNvPr>
          <p:cNvSpPr txBox="1">
            <a:spLocks/>
          </p:cNvSpPr>
          <p:nvPr/>
        </p:nvSpPr>
        <p:spPr>
          <a:xfrm>
            <a:off x="2285506" y="1775774"/>
            <a:ext cx="5904338" cy="38641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2200" b="1" dirty="0">
                <a:solidFill>
                  <a:schemeClr val="bg1"/>
                </a:solidFill>
                <a:latin typeface="Work Sans SemiBold" pitchFamily="2" charset="77"/>
              </a:rPr>
              <a:t>Report online abuse and harmful content.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53E8E19-E3B0-4E80-3B57-681BE57DC3A7}"/>
              </a:ext>
            </a:extLst>
          </p:cNvPr>
          <p:cNvSpPr/>
          <p:nvPr/>
        </p:nvSpPr>
        <p:spPr>
          <a:xfrm>
            <a:off x="2285506" y="4844909"/>
            <a:ext cx="3943016" cy="585216"/>
          </a:xfrm>
          <a:prstGeom prst="roundRect">
            <a:avLst>
              <a:gd name="adj" fmla="val 50000"/>
            </a:avLst>
          </a:prstGeom>
          <a:solidFill>
            <a:srgbClr val="EBDD6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D85DF25-3D06-6DA2-0AB0-F34B3B2C6952}"/>
              </a:ext>
            </a:extLst>
          </p:cNvPr>
          <p:cNvSpPr txBox="1">
            <a:spLocks/>
          </p:cNvSpPr>
          <p:nvPr/>
        </p:nvSpPr>
        <p:spPr>
          <a:xfrm>
            <a:off x="2320220" y="4960007"/>
            <a:ext cx="3908302" cy="3539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defRPr/>
            </a:pPr>
            <a:r>
              <a:rPr lang="en-GB" sz="2300" b="1" dirty="0" err="1">
                <a:solidFill>
                  <a:srgbClr val="02182E"/>
                </a:solidFill>
                <a:latin typeface="Work Sans SemiBold"/>
              </a:rPr>
              <a:t>eSafety.gov.au</a:t>
            </a:r>
            <a:r>
              <a:rPr lang="en-GB" sz="2300" b="1" dirty="0">
                <a:solidFill>
                  <a:srgbClr val="02182E"/>
                </a:solidFill>
                <a:latin typeface="Work Sans SemiBold"/>
              </a:rPr>
              <a:t>/report</a:t>
            </a:r>
            <a:endParaRPr lang="en-GB" sz="2300" b="1" dirty="0">
              <a:solidFill>
                <a:srgbClr val="02182E"/>
              </a:solidFill>
              <a:latin typeface="Work Sans SemiBold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1464DF-13E7-3D55-7706-65F3B04C0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895" y="509489"/>
            <a:ext cx="1454444" cy="127263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3CC7F4E-A8AB-546B-10A6-C8E64582367D}"/>
              </a:ext>
            </a:extLst>
          </p:cNvPr>
          <p:cNvGrpSpPr/>
          <p:nvPr/>
        </p:nvGrpSpPr>
        <p:grpSpPr>
          <a:xfrm>
            <a:off x="8323130" y="1013479"/>
            <a:ext cx="2984225" cy="4857234"/>
            <a:chOff x="8335457" y="1041137"/>
            <a:chExt cx="3176780" cy="5170644"/>
          </a:xfrm>
        </p:grpSpPr>
        <p:pic>
          <p:nvPicPr>
            <p:cNvPr id="19" name="Picture 18" descr="A cell phone with a white screen&#10;&#10;AI-generated content may be incorrect.">
              <a:extLst>
                <a:ext uri="{FF2B5EF4-FFF2-40B4-BE49-F238E27FC236}">
                  <a16:creationId xmlns:a16="http://schemas.microsoft.com/office/drawing/2014/main" id="{D43E1E4B-D532-7CBD-BB08-D9936B5A8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2227"/>
            <a:stretch>
              <a:fillRect/>
            </a:stretch>
          </p:blipFill>
          <p:spPr>
            <a:xfrm rot="418673">
              <a:off x="8335457" y="1041137"/>
              <a:ext cx="3176780" cy="51706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4229242-433C-7A87-9B5C-933FC6D00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-1" b="90283"/>
            <a:stretch>
              <a:fillRect/>
            </a:stretch>
          </p:blipFill>
          <p:spPr>
            <a:xfrm rot="418673">
              <a:off x="8806835" y="1582725"/>
              <a:ext cx="2231247" cy="4538033"/>
            </a:xfrm>
            <a:prstGeom prst="round2SameRect">
              <a:avLst>
                <a:gd name="adj1" fmla="val 0"/>
                <a:gd name="adj2" fmla="val 13283"/>
              </a:avLst>
            </a:prstGeom>
          </p:spPr>
        </p:pic>
      </p:grpSp>
      <p:sp>
        <p:nvSpPr>
          <p:cNvPr id="43" name="Rectangle: Rounded Corners 100">
            <a:extLst>
              <a:ext uri="{FF2B5EF4-FFF2-40B4-BE49-F238E27FC236}">
                <a16:creationId xmlns:a16="http://schemas.microsoft.com/office/drawing/2014/main" id="{47D3419F-6213-C2B7-A811-D70B221F27D1}"/>
              </a:ext>
            </a:extLst>
          </p:cNvPr>
          <p:cNvSpPr/>
          <p:nvPr/>
        </p:nvSpPr>
        <p:spPr>
          <a:xfrm flipH="1">
            <a:off x="362604" y="3337680"/>
            <a:ext cx="1358290" cy="794803"/>
          </a:xfrm>
          <a:prstGeom prst="round2DiagRect">
            <a:avLst/>
          </a:prstGeom>
          <a:solidFill>
            <a:srgbClr val="000000">
              <a:alpha val="18000"/>
            </a:srgbClr>
          </a:solidFill>
          <a:ln w="25400" cap="flat">
            <a:solidFill>
              <a:schemeClr val="bg1">
                <a:alpha val="3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C2A73F79-4D08-75B8-F18B-2D52B1897EA6}"/>
              </a:ext>
            </a:extLst>
          </p:cNvPr>
          <p:cNvSpPr txBox="1">
            <a:spLocks/>
          </p:cNvSpPr>
          <p:nvPr/>
        </p:nvSpPr>
        <p:spPr>
          <a:xfrm>
            <a:off x="1311354" y="3460302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>
                <a:solidFill>
                  <a:schemeClr val="bg1">
                    <a:alpha val="50000"/>
                  </a:schemeClr>
                </a:solidFill>
                <a:latin typeface="Work Sans" pitchFamily="2" charset="77"/>
              </a:rPr>
              <a:t>04</a:t>
            </a:r>
          </a:p>
        </p:txBody>
      </p:sp>
      <p:sp>
        <p:nvSpPr>
          <p:cNvPr id="45" name="Rectangle: Rounded Corners 100">
            <a:extLst>
              <a:ext uri="{FF2B5EF4-FFF2-40B4-BE49-F238E27FC236}">
                <a16:creationId xmlns:a16="http://schemas.microsoft.com/office/drawing/2014/main" id="{297DF8DE-03A9-3A22-2378-97C00A9A2AC6}"/>
              </a:ext>
            </a:extLst>
          </p:cNvPr>
          <p:cNvSpPr/>
          <p:nvPr/>
        </p:nvSpPr>
        <p:spPr>
          <a:xfrm flipH="1">
            <a:off x="362604" y="4349616"/>
            <a:ext cx="1358290" cy="794803"/>
          </a:xfrm>
          <a:prstGeom prst="round2DiagRect">
            <a:avLst/>
          </a:prstGeom>
          <a:solidFill>
            <a:srgbClr val="000000">
              <a:alpha val="18000"/>
            </a:srgbClr>
          </a:solidFill>
          <a:ln w="25400" cap="flat">
            <a:solidFill>
              <a:schemeClr val="bg1">
                <a:alpha val="3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456FC029-554B-2B92-4ECF-D89177A97458}"/>
              </a:ext>
            </a:extLst>
          </p:cNvPr>
          <p:cNvSpPr txBox="1">
            <a:spLocks/>
          </p:cNvSpPr>
          <p:nvPr/>
        </p:nvSpPr>
        <p:spPr>
          <a:xfrm>
            <a:off x="1311354" y="4472238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>
                <a:solidFill>
                  <a:schemeClr val="bg1">
                    <a:alpha val="50000"/>
                  </a:schemeClr>
                </a:solidFill>
                <a:latin typeface="Work Sans" pitchFamily="2" charset="77"/>
              </a:rPr>
              <a:t>05</a:t>
            </a:r>
          </a:p>
        </p:txBody>
      </p:sp>
      <p:sp>
        <p:nvSpPr>
          <p:cNvPr id="47" name="Rectangle: Rounded Corners 100">
            <a:extLst>
              <a:ext uri="{FF2B5EF4-FFF2-40B4-BE49-F238E27FC236}">
                <a16:creationId xmlns:a16="http://schemas.microsoft.com/office/drawing/2014/main" id="{8367D633-6F01-01F0-A6AD-928771D0C6EC}"/>
              </a:ext>
            </a:extLst>
          </p:cNvPr>
          <p:cNvSpPr/>
          <p:nvPr/>
        </p:nvSpPr>
        <p:spPr>
          <a:xfrm flipH="1">
            <a:off x="362604" y="1352974"/>
            <a:ext cx="1358290" cy="794803"/>
          </a:xfrm>
          <a:prstGeom prst="round2DiagRect">
            <a:avLst/>
          </a:prstGeom>
          <a:solidFill>
            <a:srgbClr val="000000">
              <a:alpha val="18000"/>
            </a:srgbClr>
          </a:solidFill>
          <a:ln w="25400" cap="flat">
            <a:solidFill>
              <a:schemeClr val="bg1">
                <a:alpha val="3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5104AABC-6806-99F4-5A84-982B15C3AB8C}"/>
              </a:ext>
            </a:extLst>
          </p:cNvPr>
          <p:cNvSpPr txBox="1">
            <a:spLocks/>
          </p:cNvSpPr>
          <p:nvPr/>
        </p:nvSpPr>
        <p:spPr>
          <a:xfrm>
            <a:off x="1311354" y="1475596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 dirty="0">
                <a:solidFill>
                  <a:schemeClr val="bg1">
                    <a:alpha val="50000"/>
                  </a:schemeClr>
                </a:solidFill>
                <a:latin typeface="Work Sans" pitchFamily="2" charset="77"/>
              </a:rPr>
              <a:t>02</a:t>
            </a:r>
          </a:p>
        </p:txBody>
      </p:sp>
      <p:sp>
        <p:nvSpPr>
          <p:cNvPr id="49" name="Rectangle: Rounded Corners 100">
            <a:extLst>
              <a:ext uri="{FF2B5EF4-FFF2-40B4-BE49-F238E27FC236}">
                <a16:creationId xmlns:a16="http://schemas.microsoft.com/office/drawing/2014/main" id="{59640597-D213-E784-915D-5FA9E77A72DC}"/>
              </a:ext>
            </a:extLst>
          </p:cNvPr>
          <p:cNvSpPr/>
          <p:nvPr/>
        </p:nvSpPr>
        <p:spPr>
          <a:xfrm flipH="1">
            <a:off x="359179" y="359448"/>
            <a:ext cx="1358290" cy="794803"/>
          </a:xfrm>
          <a:prstGeom prst="round2DiagRect">
            <a:avLst/>
          </a:prstGeom>
          <a:solidFill>
            <a:srgbClr val="000000">
              <a:alpha val="18000"/>
            </a:srgbClr>
          </a:solidFill>
          <a:ln w="25400" cap="flat">
            <a:solidFill>
              <a:schemeClr val="bg1">
                <a:alpha val="3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B7DAED9B-2023-49B2-6774-9AB4AE2650CF}"/>
              </a:ext>
            </a:extLst>
          </p:cNvPr>
          <p:cNvSpPr txBox="1">
            <a:spLocks/>
          </p:cNvSpPr>
          <p:nvPr/>
        </p:nvSpPr>
        <p:spPr>
          <a:xfrm>
            <a:off x="1323546" y="439276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 dirty="0">
                <a:solidFill>
                  <a:schemeClr val="bg1">
                    <a:alpha val="50000"/>
                  </a:schemeClr>
                </a:solidFill>
                <a:latin typeface="Work Sans" pitchFamily="2" charset="77"/>
              </a:rPr>
              <a:t>01</a:t>
            </a:r>
          </a:p>
        </p:txBody>
      </p:sp>
      <p:pic>
        <p:nvPicPr>
          <p:cNvPr id="3" name="Picture 2" descr="A red triangle with a white exclamation mark&#10;&#10;AI-generated content may be incorrect.">
            <a:extLst>
              <a:ext uri="{FF2B5EF4-FFF2-40B4-BE49-F238E27FC236}">
                <a16:creationId xmlns:a16="http://schemas.microsoft.com/office/drawing/2014/main" id="{E3B32AC1-818D-6F4C-22DD-130062DC0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5709" y="3048943"/>
            <a:ext cx="952323" cy="95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29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nk and black bubble&#10;&#10;AI-generated content may be incorrect.">
            <a:extLst>
              <a:ext uri="{FF2B5EF4-FFF2-40B4-BE49-F238E27FC236}">
                <a16:creationId xmlns:a16="http://schemas.microsoft.com/office/drawing/2014/main" id="{77D19BBB-3357-DE2B-93B4-C1699F364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71627">
            <a:off x="7666965" y="1664950"/>
            <a:ext cx="3880776" cy="3617137"/>
          </a:xfrm>
          <a:prstGeom prst="rect">
            <a:avLst/>
          </a:prstGeom>
        </p:spPr>
      </p:pic>
      <p:sp>
        <p:nvSpPr>
          <p:cNvPr id="32" name="Rectangle: Rounded Corners 100">
            <a:extLst>
              <a:ext uri="{FF2B5EF4-FFF2-40B4-BE49-F238E27FC236}">
                <a16:creationId xmlns:a16="http://schemas.microsoft.com/office/drawing/2014/main" id="{CA8507A5-8744-2159-794F-D75ABF5E31FB}"/>
              </a:ext>
            </a:extLst>
          </p:cNvPr>
          <p:cNvSpPr/>
          <p:nvPr/>
        </p:nvSpPr>
        <p:spPr>
          <a:xfrm flipH="1">
            <a:off x="362604" y="3337680"/>
            <a:ext cx="1358290" cy="794803"/>
          </a:xfrm>
          <a:prstGeom prst="round2DiagRect">
            <a:avLst/>
          </a:prstGeom>
          <a:solidFill>
            <a:srgbClr val="000000">
              <a:alpha val="18000"/>
            </a:srgbClr>
          </a:solidFill>
          <a:ln w="25400" cap="flat">
            <a:solidFill>
              <a:schemeClr val="accent1">
                <a:lumMod val="75000"/>
                <a:alpha val="3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0455B12-34BE-DCE9-174C-3A7A3963EA2A}"/>
              </a:ext>
            </a:extLst>
          </p:cNvPr>
          <p:cNvSpPr txBox="1">
            <a:spLocks/>
          </p:cNvSpPr>
          <p:nvPr/>
        </p:nvSpPr>
        <p:spPr>
          <a:xfrm>
            <a:off x="1311354" y="3460302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>
                <a:solidFill>
                  <a:schemeClr val="accent1">
                    <a:lumMod val="75000"/>
                    <a:alpha val="50000"/>
                  </a:schemeClr>
                </a:solidFill>
                <a:latin typeface="Work Sans" pitchFamily="2" charset="77"/>
              </a:rPr>
              <a:t>04</a:t>
            </a:r>
          </a:p>
        </p:txBody>
      </p:sp>
      <p:sp>
        <p:nvSpPr>
          <p:cNvPr id="8" name="Rectangle: Rounded Corners 100">
            <a:extLst>
              <a:ext uri="{FF2B5EF4-FFF2-40B4-BE49-F238E27FC236}">
                <a16:creationId xmlns:a16="http://schemas.microsoft.com/office/drawing/2014/main" id="{B005C4A8-D352-B4EE-551F-2C8C50160B6A}"/>
              </a:ext>
            </a:extLst>
          </p:cNvPr>
          <p:cNvSpPr/>
          <p:nvPr/>
        </p:nvSpPr>
        <p:spPr>
          <a:xfrm flipH="1">
            <a:off x="362604" y="3340466"/>
            <a:ext cx="1358290" cy="794803"/>
          </a:xfrm>
          <a:prstGeom prst="round2DiagRect">
            <a:avLst/>
          </a:prstGeom>
          <a:solidFill>
            <a:srgbClr val="FF779F"/>
          </a:solidFill>
          <a:ln w="2540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F3B13F7-37F8-63B3-9F72-1C0659906A4A}"/>
              </a:ext>
            </a:extLst>
          </p:cNvPr>
          <p:cNvSpPr txBox="1">
            <a:spLocks/>
          </p:cNvSpPr>
          <p:nvPr/>
        </p:nvSpPr>
        <p:spPr>
          <a:xfrm>
            <a:off x="1323546" y="3397698"/>
            <a:ext cx="36278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 dirty="0">
                <a:solidFill>
                  <a:schemeClr val="bg1">
                    <a:alpha val="66000"/>
                  </a:schemeClr>
                </a:solidFill>
                <a:latin typeface="Work Sans" pitchFamily="2" charset="77"/>
              </a:rPr>
              <a:t>04</a:t>
            </a:r>
          </a:p>
        </p:txBody>
      </p:sp>
      <p:pic>
        <p:nvPicPr>
          <p:cNvPr id="14" name="Picture 13" descr="A yellow smiley face with hearts around it&#10;&#10;AI-generated content may be incorrect.">
            <a:extLst>
              <a:ext uri="{FF2B5EF4-FFF2-40B4-BE49-F238E27FC236}">
                <a16:creationId xmlns:a16="http://schemas.microsoft.com/office/drawing/2014/main" id="{86FD0841-18E1-8D84-518A-95312070B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90824">
            <a:off x="2330908" y="340590"/>
            <a:ext cx="911278" cy="9112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A5AEFF-BAC4-8DB3-D07A-42186D377913}"/>
              </a:ext>
            </a:extLst>
          </p:cNvPr>
          <p:cNvSpPr txBox="1"/>
          <p:nvPr/>
        </p:nvSpPr>
        <p:spPr>
          <a:xfrm>
            <a:off x="2316644" y="1327501"/>
            <a:ext cx="5634567" cy="70788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4000" b="1" dirty="0">
                <a:solidFill>
                  <a:srgbClr val="F3A3BC"/>
                </a:solidFill>
                <a:latin typeface="Work Sans" pitchFamily="2" charset="77"/>
              </a:rPr>
              <a:t>Protect</a:t>
            </a:r>
            <a:r>
              <a:rPr lang="en-US" sz="4000" b="1" dirty="0">
                <a:solidFill>
                  <a:schemeClr val="bg1"/>
                </a:solidFill>
                <a:latin typeface="Work Sans" pitchFamily="2" charset="77"/>
              </a:rPr>
              <a:t> your space</a:t>
            </a:r>
          </a:p>
          <a:p>
            <a:endParaRPr lang="en-US" sz="4000" b="1" dirty="0">
              <a:solidFill>
                <a:schemeClr val="bg1"/>
              </a:solidFill>
              <a:latin typeface="Work Sans" pitchFamily="2" charset="77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193309C-A503-958D-C69F-6861A561DFE1}"/>
              </a:ext>
            </a:extLst>
          </p:cNvPr>
          <p:cNvSpPr txBox="1">
            <a:spLocks/>
          </p:cNvSpPr>
          <p:nvPr/>
        </p:nvSpPr>
        <p:spPr>
          <a:xfrm>
            <a:off x="2302037" y="4947865"/>
            <a:ext cx="5616209" cy="15726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Aft>
                <a:spcPts val="1200"/>
              </a:spcAft>
              <a:defRPr/>
            </a:pPr>
            <a:r>
              <a:rPr lang="en-AU" sz="1800" dirty="0">
                <a:solidFill>
                  <a:schemeClr val="bg1"/>
                </a:solidFill>
                <a:latin typeface="Work Sans" pitchFamily="2" charset="0"/>
              </a:rPr>
              <a:t>Protecting your space reduces the risk of scams, hacks, and data breaches. When you stay secure, you help build a safer, more supportive online community.</a:t>
            </a:r>
            <a:endParaRPr lang="en-GB" sz="1800" dirty="0">
              <a:solidFill>
                <a:schemeClr val="bg1"/>
              </a:solidFill>
              <a:latin typeface="Work Sans" pitchFamily="2" charset="0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55E60B5-80CB-3D8F-BB1C-CB2BEE2C25B6}"/>
              </a:ext>
            </a:extLst>
          </p:cNvPr>
          <p:cNvSpPr txBox="1">
            <a:spLocks/>
          </p:cNvSpPr>
          <p:nvPr/>
        </p:nvSpPr>
        <p:spPr>
          <a:xfrm>
            <a:off x="2316644" y="1937591"/>
            <a:ext cx="5202156" cy="12929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AU" sz="2400" dirty="0">
                <a:solidFill>
                  <a:schemeClr val="bg1"/>
                </a:solidFill>
                <a:latin typeface="Work Sans SemiBold" pitchFamily="2" charset="0"/>
              </a:rPr>
              <a:t>Take steps to keep your online accounts and devices secure. Use strong, unique passwords, turn on multi-factor authentication, and keep your software up to date. Be mindful of what you share and help others learn these practices too.</a:t>
            </a:r>
            <a:endParaRPr lang="en-GB" sz="2200" b="1" dirty="0">
              <a:solidFill>
                <a:schemeClr val="bg1"/>
              </a:solidFill>
              <a:latin typeface="Work Sans SemiBold" pitchFamily="2" charset="0"/>
            </a:endParaRPr>
          </a:p>
          <a:p>
            <a:pPr defTabSz="914378">
              <a:defRPr/>
            </a:pPr>
            <a:endParaRPr lang="en-GB" sz="2400" b="1" dirty="0">
              <a:solidFill>
                <a:schemeClr val="bg1"/>
              </a:solidFill>
              <a:latin typeface="Work Sans SemiBold" pitchFamily="2" charset="0"/>
            </a:endParaRPr>
          </a:p>
        </p:txBody>
      </p:sp>
      <p:sp>
        <p:nvSpPr>
          <p:cNvPr id="40" name="Rectangle: Rounded Corners 100">
            <a:extLst>
              <a:ext uri="{FF2B5EF4-FFF2-40B4-BE49-F238E27FC236}">
                <a16:creationId xmlns:a16="http://schemas.microsoft.com/office/drawing/2014/main" id="{8268FA46-0C1A-1252-45D2-BA8CE89459CF}"/>
              </a:ext>
            </a:extLst>
          </p:cNvPr>
          <p:cNvSpPr/>
          <p:nvPr/>
        </p:nvSpPr>
        <p:spPr>
          <a:xfrm flipH="1">
            <a:off x="362604" y="4349616"/>
            <a:ext cx="1358290" cy="794803"/>
          </a:xfrm>
          <a:prstGeom prst="round2DiagRect">
            <a:avLst/>
          </a:prstGeom>
          <a:solidFill>
            <a:srgbClr val="000000">
              <a:alpha val="18000"/>
            </a:srgbClr>
          </a:solidFill>
          <a:ln w="25400" cap="flat">
            <a:solidFill>
              <a:schemeClr val="bg1">
                <a:alpha val="3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2A9F4736-FFB8-F30B-0180-76BD48A124AB}"/>
              </a:ext>
            </a:extLst>
          </p:cNvPr>
          <p:cNvSpPr txBox="1">
            <a:spLocks/>
          </p:cNvSpPr>
          <p:nvPr/>
        </p:nvSpPr>
        <p:spPr>
          <a:xfrm>
            <a:off x="1311354" y="4472238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>
                <a:solidFill>
                  <a:schemeClr val="bg1">
                    <a:alpha val="50000"/>
                  </a:schemeClr>
                </a:solidFill>
                <a:latin typeface="Work Sans" pitchFamily="2" charset="77"/>
              </a:rPr>
              <a:t>05</a:t>
            </a:r>
          </a:p>
        </p:txBody>
      </p:sp>
      <p:sp>
        <p:nvSpPr>
          <p:cNvPr id="42" name="Rectangle: Rounded Corners 100">
            <a:extLst>
              <a:ext uri="{FF2B5EF4-FFF2-40B4-BE49-F238E27FC236}">
                <a16:creationId xmlns:a16="http://schemas.microsoft.com/office/drawing/2014/main" id="{6CE4456B-AAF1-361B-5E49-7241D174F460}"/>
              </a:ext>
            </a:extLst>
          </p:cNvPr>
          <p:cNvSpPr/>
          <p:nvPr/>
        </p:nvSpPr>
        <p:spPr>
          <a:xfrm flipH="1">
            <a:off x="362604" y="1352974"/>
            <a:ext cx="1358290" cy="794803"/>
          </a:xfrm>
          <a:prstGeom prst="round2DiagRect">
            <a:avLst/>
          </a:prstGeom>
          <a:solidFill>
            <a:srgbClr val="000000">
              <a:alpha val="18000"/>
            </a:srgbClr>
          </a:solidFill>
          <a:ln w="25400" cap="flat">
            <a:solidFill>
              <a:schemeClr val="bg1">
                <a:alpha val="3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A5544964-476C-2D20-E161-F20A93D251C9}"/>
              </a:ext>
            </a:extLst>
          </p:cNvPr>
          <p:cNvSpPr txBox="1">
            <a:spLocks/>
          </p:cNvSpPr>
          <p:nvPr/>
        </p:nvSpPr>
        <p:spPr>
          <a:xfrm>
            <a:off x="1311354" y="1475596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 dirty="0">
                <a:solidFill>
                  <a:schemeClr val="bg1">
                    <a:alpha val="50000"/>
                  </a:schemeClr>
                </a:solidFill>
                <a:latin typeface="Work Sans" pitchFamily="2" charset="77"/>
              </a:rPr>
              <a:t>02</a:t>
            </a:r>
          </a:p>
        </p:txBody>
      </p:sp>
      <p:sp>
        <p:nvSpPr>
          <p:cNvPr id="44" name="Rectangle: Rounded Corners 100">
            <a:extLst>
              <a:ext uri="{FF2B5EF4-FFF2-40B4-BE49-F238E27FC236}">
                <a16:creationId xmlns:a16="http://schemas.microsoft.com/office/drawing/2014/main" id="{1FAA0684-9978-0C75-C93A-AC2A60407A23}"/>
              </a:ext>
            </a:extLst>
          </p:cNvPr>
          <p:cNvSpPr/>
          <p:nvPr/>
        </p:nvSpPr>
        <p:spPr>
          <a:xfrm flipH="1">
            <a:off x="359179" y="359448"/>
            <a:ext cx="1358290" cy="794803"/>
          </a:xfrm>
          <a:prstGeom prst="round2DiagRect">
            <a:avLst/>
          </a:prstGeom>
          <a:solidFill>
            <a:srgbClr val="000000">
              <a:alpha val="18000"/>
            </a:srgbClr>
          </a:solidFill>
          <a:ln w="25400" cap="flat">
            <a:solidFill>
              <a:schemeClr val="bg1">
                <a:alpha val="3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EF87883C-D1AE-E1AF-BE9F-F7604D246CE8}"/>
              </a:ext>
            </a:extLst>
          </p:cNvPr>
          <p:cNvSpPr txBox="1">
            <a:spLocks/>
          </p:cNvSpPr>
          <p:nvPr/>
        </p:nvSpPr>
        <p:spPr>
          <a:xfrm>
            <a:off x="1323546" y="439276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 dirty="0">
                <a:solidFill>
                  <a:schemeClr val="bg1">
                    <a:alpha val="50000"/>
                  </a:schemeClr>
                </a:solidFill>
                <a:latin typeface="Work Sans" pitchFamily="2" charset="77"/>
              </a:rPr>
              <a:t>01</a:t>
            </a:r>
          </a:p>
        </p:txBody>
      </p:sp>
      <p:sp>
        <p:nvSpPr>
          <p:cNvPr id="46" name="Rectangle: Rounded Corners 100">
            <a:extLst>
              <a:ext uri="{FF2B5EF4-FFF2-40B4-BE49-F238E27FC236}">
                <a16:creationId xmlns:a16="http://schemas.microsoft.com/office/drawing/2014/main" id="{E52A13D5-0C8E-A311-B8BD-114F518E5956}"/>
              </a:ext>
            </a:extLst>
          </p:cNvPr>
          <p:cNvSpPr/>
          <p:nvPr/>
        </p:nvSpPr>
        <p:spPr>
          <a:xfrm flipH="1">
            <a:off x="362604" y="2345327"/>
            <a:ext cx="1358290" cy="794803"/>
          </a:xfrm>
          <a:prstGeom prst="round2DiagRect">
            <a:avLst/>
          </a:prstGeom>
          <a:solidFill>
            <a:srgbClr val="000000">
              <a:alpha val="18000"/>
            </a:srgbClr>
          </a:solidFill>
          <a:ln w="25400" cap="flat">
            <a:solidFill>
              <a:schemeClr val="bg1">
                <a:alpha val="3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5D383D37-F772-6266-B24F-9494B365D361}"/>
              </a:ext>
            </a:extLst>
          </p:cNvPr>
          <p:cNvSpPr txBox="1">
            <a:spLocks/>
          </p:cNvSpPr>
          <p:nvPr/>
        </p:nvSpPr>
        <p:spPr>
          <a:xfrm>
            <a:off x="1311354" y="2467949"/>
            <a:ext cx="568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1800" b="1">
                <a:solidFill>
                  <a:schemeClr val="bg1">
                    <a:alpha val="50000"/>
                  </a:schemeClr>
                </a:solidFill>
                <a:latin typeface="Work Sans" pitchFamily="2" charset="77"/>
              </a:rPr>
              <a:t>03</a:t>
            </a:r>
          </a:p>
        </p:txBody>
      </p:sp>
      <p:pic>
        <p:nvPicPr>
          <p:cNvPr id="7" name="Picture 6" descr="A blue and white heart on a blue square&#10;&#10;AI-generated content may be incorrect.">
            <a:extLst>
              <a:ext uri="{FF2B5EF4-FFF2-40B4-BE49-F238E27FC236}">
                <a16:creationId xmlns:a16="http://schemas.microsoft.com/office/drawing/2014/main" id="{53D2BE29-5611-B461-A9D6-C60C46E65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1211" y="1832396"/>
            <a:ext cx="3508988" cy="35089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6041E6-DFC4-F8D9-5CE5-FBE9DE5C3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3592" y="3850893"/>
            <a:ext cx="1323842" cy="13238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nk square with a white heart on it&#10;&#10;AI-generated content may be incorrect.">
            <a:extLst>
              <a:ext uri="{FF2B5EF4-FFF2-40B4-BE49-F238E27FC236}">
                <a16:creationId xmlns:a16="http://schemas.microsoft.com/office/drawing/2014/main" id="{2B0F803F-5FC6-7B26-5E57-65DFA6DBF2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53934">
            <a:off x="10361987" y="1623492"/>
            <a:ext cx="1003185" cy="1003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hand with a curved hand&#10;&#10;AI-generated content may be incorrect.">
            <a:extLst>
              <a:ext uri="{FF2B5EF4-FFF2-40B4-BE49-F238E27FC236}">
                <a16:creationId xmlns:a16="http://schemas.microsoft.com/office/drawing/2014/main" id="{60773AEA-124D-8803-18B9-F099672C5F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8158" y="1420213"/>
            <a:ext cx="925005" cy="925005"/>
          </a:xfrm>
          <a:prstGeom prst="rect">
            <a:avLst/>
          </a:prstGeom>
        </p:spPr>
      </p:pic>
      <p:pic>
        <p:nvPicPr>
          <p:cNvPr id="22" name="Picture 21" descr="A white rectangular object with blue crosses&#10;&#10;AI-generated content may be incorrect.">
            <a:extLst>
              <a:ext uri="{FF2B5EF4-FFF2-40B4-BE49-F238E27FC236}">
                <a16:creationId xmlns:a16="http://schemas.microsoft.com/office/drawing/2014/main" id="{8F58934F-D9FA-051A-FC67-0182815C1B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956497">
            <a:off x="9741607" y="2475470"/>
            <a:ext cx="1892016" cy="7468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9237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Safety education colours">
      <a:dk1>
        <a:srgbClr val="333740"/>
      </a:dk1>
      <a:lt1>
        <a:srgbClr val="FFFFFF"/>
      </a:lt1>
      <a:dk2>
        <a:srgbClr val="1C324B"/>
      </a:dk2>
      <a:lt2>
        <a:srgbClr val="CDCDCF"/>
      </a:lt2>
      <a:accent1>
        <a:srgbClr val="2D3EB5"/>
      </a:accent1>
      <a:accent2>
        <a:srgbClr val="5767DC"/>
      </a:accent2>
      <a:accent3>
        <a:srgbClr val="AAB2ED"/>
      </a:accent3>
      <a:accent4>
        <a:srgbClr val="5FCCC9"/>
      </a:accent4>
      <a:accent5>
        <a:srgbClr val="00857E"/>
      </a:accent5>
      <a:accent6>
        <a:srgbClr val="ADE5E3"/>
      </a:accent6>
      <a:hlink>
        <a:srgbClr val="576578"/>
      </a:hlink>
      <a:folHlink>
        <a:srgbClr val="54657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c5d4ca-357f-43be-8aad-fdc315b3ffef" xsi:nil="true"/>
    <lcf76f155ced4ddcb4097134ff3c332f xmlns="cc550552-fcf3-4ebf-bc9f-a910a97965e9">
      <Terms xmlns="http://schemas.microsoft.com/office/infopath/2007/PartnerControls"/>
    </lcf76f155ced4ddcb4097134ff3c332f>
    <SharedWithUsers xmlns="50c5d4ca-357f-43be-8aad-fdc315b3ffef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EE1924D58D5D4EA943E2ADEBF9A5A2" ma:contentTypeVersion="18" ma:contentTypeDescription="Create a new document." ma:contentTypeScope="" ma:versionID="f3d2b927ecb507b07d869bb564e0cd70">
  <xsd:schema xmlns:xsd="http://www.w3.org/2001/XMLSchema" xmlns:xs="http://www.w3.org/2001/XMLSchema" xmlns:p="http://schemas.microsoft.com/office/2006/metadata/properties" xmlns:ns2="cc550552-fcf3-4ebf-bc9f-a910a97965e9" xmlns:ns3="50c5d4ca-357f-43be-8aad-fdc315b3ffef" targetNamespace="http://schemas.microsoft.com/office/2006/metadata/properties" ma:root="true" ma:fieldsID="ece99e0ac2522bb44ad84810fd0bb84f" ns2:_="" ns3:_="">
    <xsd:import namespace="cc550552-fcf3-4ebf-bc9f-a910a97965e9"/>
    <xsd:import namespace="50c5d4ca-357f-43be-8aad-fdc315b3ff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550552-fcf3-4ebf-bc9f-a910a97965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f8dbb40-4f13-44e9-bf49-8a7bb6c139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c5d4ca-357f-43be-8aad-fdc315b3ffe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baf8b22-5a3e-4de3-b150-73c9d1250a8e}" ma:internalName="TaxCatchAll" ma:showField="CatchAllData" ma:web="50c5d4ca-357f-43be-8aad-fdc315b3ff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9B77BA-5037-43ED-AC35-E1D29DE2EA62}">
  <ds:schemaRefs>
    <ds:schemaRef ds:uri="cc550552-fcf3-4ebf-bc9f-a910a97965e9"/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elements/1.1/"/>
    <ds:schemaRef ds:uri="50c5d4ca-357f-43be-8aad-fdc315b3ffef"/>
  </ds:schemaRefs>
</ds:datastoreItem>
</file>

<file path=customXml/itemProps2.xml><?xml version="1.0" encoding="utf-8"?>
<ds:datastoreItem xmlns:ds="http://schemas.openxmlformats.org/officeDocument/2006/customXml" ds:itemID="{79D44F06-AF4F-498B-85F2-9C5B9A4601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550552-fcf3-4ebf-bc9f-a910a97965e9"/>
    <ds:schemaRef ds:uri="50c5d4ca-357f-43be-8aad-fdc315b3ff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42F738-69DA-4EB0-9C2F-CCFC04892F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7016</TotalTime>
  <Words>1505</Words>
  <Application>Microsoft Office PowerPoint</Application>
  <PresentationFormat>Widescreen</PresentationFormat>
  <Paragraphs>149</Paragraphs>
  <Slides>12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Why is Safer Internet Day   so important?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Lana Udre</dc:creator>
  <cp:lastModifiedBy>Rachel Ganino</cp:lastModifiedBy>
  <cp:revision>42</cp:revision>
  <dcterms:created xsi:type="dcterms:W3CDTF">2024-11-05T03:17:21Z</dcterms:created>
  <dcterms:modified xsi:type="dcterms:W3CDTF">2025-11-18T23:43:25Z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0x0101006EEE1924D58D5D4EA943E2ADEBF9A5A2</vt:lpwstr>
  </property>
  <property fmtid="{D5CDD505-2E9C-101B-9397-08002B2CF9AE}" pid="3" name="MediaServiceImageTags">
    <vt:lpwstr/>
  </property>
  <property fmtid="{D5CDD505-2E9C-101B-9397-08002B2CF9AE}" pid="4" name="Order">
    <vt:lpwstr>931600.000000000</vt:lpwstr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</Properties>
</file>